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7086600" cy="9372600"/>
  <p:embeddedFontLst>
    <p:embeddedFont>
      <p:font typeface="Anton"/>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F017C94-89F5-45B7-861A-03F81AE79AB6}">
  <a:tblStyle styleId="{0F017C94-89F5-45B7-861A-03F81AE79AB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nton-regular.fnt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8650" y="4451975"/>
            <a:ext cx="5669275" cy="421765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Google Shape;82;p1: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3: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4" name="Google Shape;144;p13: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3838420ff_0_5: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838420ff_0_5: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3838420ff_0_15: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838420ff_0_15: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3" name="Google Shape;163;p14: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f9b197e49_0_0: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f9b197e49_0_0: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6" name="Google Shape;176;p15: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Google Shape;183;p16: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3fa3dc6ab2_0_2: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fa3dc6ab2_0_2: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fa3dc6ab2_0_10: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fa3dc6ab2_0_10: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4" name="Google Shape;204;p18: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8" name="Google Shape;88;p3: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Google Shape;95;p5: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2" name="Google Shape;102;p4: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7: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Google Shape;109;p17: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fa3bbb843_0_0: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16" name="Google Shape;116;g3fa3bbb843_0_0: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3fa3c26693_1_0:notes"/>
          <p:cNvSpPr txBox="1"/>
          <p:nvPr>
            <p:ph idx="1" type="body"/>
          </p:nvPr>
        </p:nvSpPr>
        <p:spPr>
          <a:xfrm>
            <a:off x="708650" y="4451975"/>
            <a:ext cx="5669400" cy="4217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3" name="Google Shape;123;g3fa3c26693_1_0:notes"/>
          <p:cNvSpPr/>
          <p:nvPr>
            <p:ph idx="2" type="sldImg"/>
          </p:nvPr>
        </p:nvSpPr>
        <p:spPr>
          <a:xfrm>
            <a:off x="1181325" y="702925"/>
            <a:ext cx="4724700" cy="35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Google Shape;130;p11: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2:notes"/>
          <p:cNvSpPr txBox="1"/>
          <p:nvPr>
            <p:ph idx="1" type="body"/>
          </p:nvPr>
        </p:nvSpPr>
        <p:spPr>
          <a:xfrm>
            <a:off x="708650" y="4451975"/>
            <a:ext cx="5669275" cy="42176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 name="Google Shape;137;p12:notes"/>
          <p:cNvSpPr/>
          <p:nvPr>
            <p:ph idx="2" type="sldImg"/>
          </p:nvPr>
        </p:nvSpPr>
        <p:spPr>
          <a:xfrm>
            <a:off x="1181325" y="702925"/>
            <a:ext cx="4724625"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Google Shape;13;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4" name="Shape 74"/>
        <p:cNvGrpSpPr/>
        <p:nvPr/>
      </p:nvGrpSpPr>
      <p:grpSpPr>
        <a:xfrm>
          <a:off x="0" y="0"/>
          <a:ext cx="0" cy="0"/>
          <a:chOff x="0" y="0"/>
          <a:chExt cx="0" cy="0"/>
        </a:xfrm>
      </p:grpSpPr>
      <p:sp>
        <p:nvSpPr>
          <p:cNvPr id="75" name="Google Shape;75;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sz="3200">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mailto:BuckBand.Pres@gmail.com" TargetMode="External"/><Relationship Id="rId11" Type="http://schemas.openxmlformats.org/officeDocument/2006/relationships/hyperlink" Target="mailto:BuckBand.TreasAsst@gmail.com" TargetMode="External"/><Relationship Id="rId10" Type="http://schemas.openxmlformats.org/officeDocument/2006/relationships/hyperlink" Target="mailto:BuckBand.Treas@gmail.com" TargetMode="External"/><Relationship Id="rId12" Type="http://schemas.openxmlformats.org/officeDocument/2006/relationships/hyperlink" Target="mailto:BuckBand.Sec@gmail.com" TargetMode="External"/><Relationship Id="rId9" Type="http://schemas.openxmlformats.org/officeDocument/2006/relationships/hyperlink" Target="mailto:BuckBand.3VP@gmail.com" TargetMode="External"/><Relationship Id="rId5" Type="http://schemas.openxmlformats.org/officeDocument/2006/relationships/hyperlink" Target="mailto:BuckBand.1VP@gmail.com" TargetMode="External"/><Relationship Id="rId6" Type="http://schemas.openxmlformats.org/officeDocument/2006/relationships/hyperlink" Target="mailto:BuckBand.1VP@gmail.com" TargetMode="External"/><Relationship Id="rId7" Type="http://schemas.openxmlformats.org/officeDocument/2006/relationships/hyperlink" Target="mailto:BuckBand.2VP@gmail.com" TargetMode="External"/><Relationship Id="rId8" Type="http://schemas.openxmlformats.org/officeDocument/2006/relationships/hyperlink" Target="mailto:BuckBand.2VPAsst@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title"/>
          </p:nvPr>
        </p:nvSpPr>
        <p:spPr>
          <a:xfrm>
            <a:off x="1257300" y="2438400"/>
            <a:ext cx="6705600" cy="2667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600"/>
              <a:buFont typeface="Calibri"/>
              <a:buNone/>
            </a:pPr>
            <a:r>
              <a:t/>
            </a:r>
            <a:endParaRPr b="1" sz="4600"/>
          </a:p>
          <a:p>
            <a:pPr indent="0" lvl="0" marL="0" marR="0" rtl="0" algn="ctr">
              <a:lnSpc>
                <a:spcPct val="100000"/>
              </a:lnSpc>
              <a:spcBef>
                <a:spcPts val="0"/>
              </a:spcBef>
              <a:spcAft>
                <a:spcPts val="0"/>
              </a:spcAft>
              <a:buClr>
                <a:schemeClr val="dk1"/>
              </a:buClr>
              <a:buSzPts val="4600"/>
              <a:buFont typeface="Calibri"/>
              <a:buNone/>
            </a:pPr>
            <a:r>
              <a:t/>
            </a:r>
            <a:endParaRPr b="1" sz="4600"/>
          </a:p>
          <a:p>
            <a:pPr indent="0" lvl="0" marL="0" marR="0" rtl="0" algn="ctr">
              <a:lnSpc>
                <a:spcPct val="100000"/>
              </a:lnSpc>
              <a:spcBef>
                <a:spcPts val="0"/>
              </a:spcBef>
              <a:spcAft>
                <a:spcPts val="0"/>
              </a:spcAft>
              <a:buClr>
                <a:schemeClr val="dk1"/>
              </a:buClr>
              <a:buSzPts val="4600"/>
              <a:buFont typeface="Calibri"/>
              <a:buNone/>
            </a:pPr>
            <a:r>
              <a:rPr b="1" i="0" lang="en-US" sz="4600" u="none" cap="none" strike="noStrike">
                <a:solidFill>
                  <a:schemeClr val="dk1"/>
                </a:solidFill>
                <a:latin typeface="Calibri"/>
                <a:ea typeface="Calibri"/>
                <a:cs typeface="Calibri"/>
                <a:sym typeface="Calibri"/>
              </a:rPr>
              <a:t>201</a:t>
            </a:r>
            <a:r>
              <a:rPr b="1" lang="en-US" sz="4600"/>
              <a:t>8</a:t>
            </a:r>
            <a:r>
              <a:rPr b="1" i="0" lang="en-US" sz="4600" u="none" cap="none" strike="noStrike">
                <a:solidFill>
                  <a:schemeClr val="dk1"/>
                </a:solidFill>
                <a:latin typeface="Calibri"/>
                <a:ea typeface="Calibri"/>
                <a:cs typeface="Calibri"/>
                <a:sym typeface="Calibri"/>
              </a:rPr>
              <a:t>/201</a:t>
            </a:r>
            <a:r>
              <a:rPr b="1" lang="en-US" sz="4600"/>
              <a:t>9</a:t>
            </a:r>
            <a:r>
              <a:rPr b="1" i="0" lang="en-US" sz="4600" u="none" cap="none" strike="noStrike">
                <a:solidFill>
                  <a:schemeClr val="dk1"/>
                </a:solidFill>
                <a:latin typeface="Calibri"/>
                <a:ea typeface="Calibri"/>
                <a:cs typeface="Calibri"/>
                <a:sym typeface="Calibri"/>
              </a:rPr>
              <a:t> BHS</a:t>
            </a:r>
            <a:br>
              <a:rPr b="1" i="0" lang="en-US" sz="4600" u="none" cap="none" strike="noStrike">
                <a:solidFill>
                  <a:schemeClr val="dk1"/>
                </a:solidFill>
                <a:latin typeface="Calibri"/>
                <a:ea typeface="Calibri"/>
                <a:cs typeface="Calibri"/>
                <a:sym typeface="Calibri"/>
              </a:rPr>
            </a:br>
            <a:r>
              <a:rPr b="1" i="0" lang="en-US" sz="4600" u="none" cap="none" strike="noStrike">
                <a:solidFill>
                  <a:schemeClr val="dk1"/>
                </a:solidFill>
                <a:latin typeface="Calibri"/>
                <a:ea typeface="Calibri"/>
                <a:cs typeface="Calibri"/>
                <a:sym typeface="Calibri"/>
              </a:rPr>
              <a:t>Band Booster Association</a:t>
            </a:r>
            <a:br>
              <a:rPr b="1" i="0" lang="en-US" sz="4600" u="none" cap="none" strike="noStrike">
                <a:solidFill>
                  <a:schemeClr val="dk1"/>
                </a:solidFill>
                <a:latin typeface="Calibri"/>
                <a:ea typeface="Calibri"/>
                <a:cs typeface="Calibri"/>
                <a:sym typeface="Calibri"/>
              </a:rPr>
            </a:br>
            <a:br>
              <a:rPr b="1" i="0" lang="en-US" sz="4600" u="none" cap="none" strike="noStrike">
                <a:solidFill>
                  <a:schemeClr val="dk1"/>
                </a:solidFill>
                <a:latin typeface="Calibri"/>
                <a:ea typeface="Calibri"/>
                <a:cs typeface="Calibri"/>
                <a:sym typeface="Calibri"/>
              </a:rPr>
            </a:br>
            <a:r>
              <a:rPr b="1" i="0" lang="en-US" sz="4600" u="none" cap="none" strike="noStrike">
                <a:solidFill>
                  <a:schemeClr val="dk1"/>
                </a:solidFill>
                <a:latin typeface="Calibri"/>
                <a:ea typeface="Calibri"/>
                <a:cs typeface="Calibri"/>
                <a:sym typeface="Calibri"/>
              </a:rPr>
              <a:t>Kick-off Meeting</a:t>
            </a:r>
            <a:br>
              <a:rPr b="1" i="0" lang="en-US" sz="4600" u="none" cap="none" strike="noStrike">
                <a:solidFill>
                  <a:schemeClr val="dk1"/>
                </a:solidFill>
                <a:latin typeface="Calibri"/>
                <a:ea typeface="Calibri"/>
                <a:cs typeface="Calibri"/>
                <a:sym typeface="Calibri"/>
              </a:rPr>
            </a:br>
            <a:r>
              <a:rPr b="1" i="0" lang="en-US" sz="4600" u="none" cap="none" strike="noStrike">
                <a:solidFill>
                  <a:schemeClr val="dk1"/>
                </a:solidFill>
                <a:latin typeface="Calibri"/>
                <a:ea typeface="Calibri"/>
                <a:cs typeface="Calibri"/>
                <a:sym typeface="Calibri"/>
              </a:rPr>
              <a:t>August 1</a:t>
            </a:r>
            <a:r>
              <a:rPr b="1" lang="en-US" sz="4600"/>
              <a:t>4</a:t>
            </a:r>
            <a:r>
              <a:rPr b="1" baseline="30000" i="0" lang="en-US" sz="4600" u="none" cap="none" strike="noStrike">
                <a:solidFill>
                  <a:schemeClr val="dk1"/>
                </a:solidFill>
                <a:latin typeface="Calibri"/>
                <a:ea typeface="Calibri"/>
                <a:cs typeface="Calibri"/>
                <a:sym typeface="Calibri"/>
              </a:rPr>
              <a:t>th</a:t>
            </a:r>
            <a:r>
              <a:rPr b="1" i="0" lang="en-US" sz="4600" u="none" cap="none" strike="noStrike">
                <a:solidFill>
                  <a:schemeClr val="dk1"/>
                </a:solidFill>
                <a:latin typeface="Calibri"/>
                <a:ea typeface="Calibri"/>
                <a:cs typeface="Calibri"/>
                <a:sym typeface="Calibri"/>
              </a:rPr>
              <a:t>, 201</a:t>
            </a:r>
            <a:r>
              <a:rPr b="1" lang="en-US" sz="4600"/>
              <a:t>8</a:t>
            </a:r>
            <a:endParaRPr b="1" sz="4600"/>
          </a:p>
          <a:p>
            <a:pPr indent="0" lvl="0" marL="0" marR="0" rtl="0" algn="ctr">
              <a:lnSpc>
                <a:spcPct val="100000"/>
              </a:lnSpc>
              <a:spcBef>
                <a:spcPts val="0"/>
              </a:spcBef>
              <a:spcAft>
                <a:spcPts val="0"/>
              </a:spcAft>
              <a:buClr>
                <a:schemeClr val="dk1"/>
              </a:buClr>
              <a:buSzPts val="4600"/>
              <a:buFont typeface="Calibri"/>
              <a:buNone/>
            </a:pPr>
            <a:r>
              <a:t/>
            </a:r>
            <a:endParaRPr b="1" sz="4600"/>
          </a:p>
          <a:p>
            <a:pPr indent="0" lvl="0" marL="0" marR="0" rtl="0" algn="l">
              <a:lnSpc>
                <a:spcPct val="100000"/>
              </a:lnSpc>
              <a:spcBef>
                <a:spcPts val="0"/>
              </a:spcBef>
              <a:spcAft>
                <a:spcPts val="0"/>
              </a:spcAft>
              <a:buClr>
                <a:schemeClr val="dk1"/>
              </a:buClr>
              <a:buSzPts val="4600"/>
              <a:buFont typeface="Calibri"/>
              <a:buNone/>
            </a:pPr>
            <a:r>
              <a:t/>
            </a:r>
            <a:endParaRPr b="1" sz="4600"/>
          </a:p>
        </p:txBody>
      </p:sp>
      <p:pic>
        <p:nvPicPr>
          <p:cNvPr id="85" name="Google Shape;85;p13"/>
          <p:cNvPicPr preferRelativeResize="0"/>
          <p:nvPr>
            <p:ph idx="1" type="body"/>
          </p:nvPr>
        </p:nvPicPr>
        <p:blipFill rotWithShape="1">
          <a:blip r:embed="rId3">
            <a:alphaModFix/>
          </a:blip>
          <a:srcRect b="0" l="0" r="0" t="0"/>
          <a:stretch/>
        </p:blipFill>
        <p:spPr>
          <a:xfrm>
            <a:off x="152400" y="152400"/>
            <a:ext cx="8915400"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2"/>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47" name="Google Shape;147;p22"/>
          <p:cNvSpPr txBox="1"/>
          <p:nvPr>
            <p:ph idx="1" type="body"/>
          </p:nvPr>
        </p:nvSpPr>
        <p:spPr>
          <a:xfrm>
            <a:off x="152400" y="2332020"/>
            <a:ext cx="8229600" cy="4052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SzPts val="2800"/>
              <a:buChar char="●"/>
            </a:pPr>
            <a:r>
              <a:rPr lang="en-US" sz="2800"/>
              <a:t>Committee Chair - Melissa Hershbine</a:t>
            </a:r>
            <a:endParaRPr sz="2800"/>
          </a:p>
          <a:p>
            <a:pPr indent="0" lvl="0" marL="457200" rtl="0">
              <a:spcBef>
                <a:spcPts val="640"/>
              </a:spcBef>
              <a:spcAft>
                <a:spcPts val="0"/>
              </a:spcAft>
              <a:buNone/>
            </a:pPr>
            <a:r>
              <a:t/>
            </a:r>
            <a:endParaRPr sz="2800"/>
          </a:p>
          <a:p>
            <a:pPr indent="-406400" lvl="0" marL="457200" rtl="0">
              <a:spcBef>
                <a:spcPts val="640"/>
              </a:spcBef>
              <a:spcAft>
                <a:spcPts val="0"/>
              </a:spcAft>
              <a:buSzPts val="2800"/>
              <a:buChar char="●"/>
            </a:pPr>
            <a:r>
              <a:rPr lang="en-US" sz="2800"/>
              <a:t>BHS Apparel Sale: Going on now and ends 8/22/18</a:t>
            </a:r>
            <a:endParaRPr sz="2800"/>
          </a:p>
          <a:p>
            <a:pPr indent="0" lvl="0" marL="0" rtl="0">
              <a:spcBef>
                <a:spcPts val="640"/>
              </a:spcBef>
              <a:spcAft>
                <a:spcPts val="0"/>
              </a:spcAft>
              <a:buNone/>
            </a:pPr>
            <a:r>
              <a:t/>
            </a:r>
            <a:endParaRPr sz="2800"/>
          </a:p>
          <a:p>
            <a:pPr indent="-431800" lvl="0" marL="457200" rtl="0">
              <a:spcBef>
                <a:spcPts val="640"/>
              </a:spcBef>
              <a:spcAft>
                <a:spcPts val="0"/>
              </a:spcAft>
              <a:buSzPts val="3200"/>
              <a:buChar char="●"/>
            </a:pPr>
            <a:r>
              <a:rPr lang="en-US" sz="2800"/>
              <a:t>Cherrydale Cookie Dough Fundraiser: 10/16-10/30</a:t>
            </a:r>
            <a:r>
              <a:rPr lang="en-US" sz="2400"/>
              <a:t> </a:t>
            </a:r>
            <a:r>
              <a:rPr lang="en-US" sz="2800"/>
              <a:t> </a:t>
            </a:r>
            <a:endParaRPr sz="2800"/>
          </a:p>
          <a:p>
            <a:pPr indent="-381000" lvl="1" marL="914400" rtl="0">
              <a:spcBef>
                <a:spcPts val="0"/>
              </a:spcBef>
              <a:spcAft>
                <a:spcPts val="0"/>
              </a:spcAft>
              <a:buSzPts val="2400"/>
              <a:buChar char="–"/>
            </a:pPr>
            <a:r>
              <a:rPr lang="en-US" sz="2400"/>
              <a:t>Students will receive 40% profit if 350 units sold</a:t>
            </a:r>
            <a:endParaRPr sz="2800"/>
          </a:p>
          <a:p>
            <a:pPr indent="0" lvl="0" marL="0" marR="0" rtl="0" algn="l">
              <a:lnSpc>
                <a:spcPct val="100000"/>
              </a:lnSpc>
              <a:spcBef>
                <a:spcPts val="0"/>
              </a:spcBef>
              <a:spcAft>
                <a:spcPts val="0"/>
              </a:spcAft>
              <a:buNone/>
            </a:pPr>
            <a:r>
              <a:t/>
            </a:r>
            <a:endParaRPr sz="2800"/>
          </a:p>
          <a:p>
            <a:pPr indent="-406400" lvl="0" marL="457200" marR="0" rtl="0" algn="l">
              <a:lnSpc>
                <a:spcPct val="100000"/>
              </a:lnSpc>
              <a:spcBef>
                <a:spcPts val="0"/>
              </a:spcBef>
              <a:spcAft>
                <a:spcPts val="0"/>
              </a:spcAft>
              <a:buSzPts val="2800"/>
              <a:buChar char="●"/>
            </a:pPr>
            <a:r>
              <a:rPr lang="en-US" sz="2800"/>
              <a:t>Special donation events</a:t>
            </a:r>
            <a:endParaRPr sz="2800"/>
          </a:p>
          <a:p>
            <a:pPr indent="0" lvl="0" marL="0" marR="0" rtl="0" algn="l">
              <a:lnSpc>
                <a:spcPct val="100000"/>
              </a:lnSpc>
              <a:spcBef>
                <a:spcPts val="0"/>
              </a:spcBef>
              <a:spcAft>
                <a:spcPts val="0"/>
              </a:spcAft>
              <a:buNone/>
            </a:pPr>
            <a:r>
              <a:rPr b="0" i="0" lang="en-US" sz="2800" u="none" cap="none" strike="noStrike">
                <a:solidFill>
                  <a:schemeClr val="dk1"/>
                </a:solidFill>
                <a:latin typeface="Calibri"/>
                <a:ea typeface="Calibri"/>
                <a:cs typeface="Calibri"/>
                <a:sym typeface="Calibri"/>
              </a:rPr>
              <a:t> </a:t>
            </a:r>
            <a:r>
              <a:rPr lang="en-US"/>
              <a:t>	</a:t>
            </a:r>
            <a:endParaRPr/>
          </a:p>
          <a:p>
            <a:pPr indent="0" lvl="0" marL="0" marR="0" rtl="0" algn="l">
              <a:lnSpc>
                <a:spcPct val="100000"/>
              </a:lnSpc>
              <a:spcBef>
                <a:spcPts val="480"/>
              </a:spcBef>
              <a:spcAft>
                <a:spcPts val="0"/>
              </a:spcAft>
              <a:buNone/>
            </a:pPr>
            <a:r>
              <a:t/>
            </a:r>
            <a:endParaRPr/>
          </a:p>
          <a:p>
            <a:pPr indent="-107950" lvl="1" marL="74295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48" name="Google Shape;148;p22"/>
          <p:cNvSpPr txBox="1"/>
          <p:nvPr>
            <p:ph type="title"/>
          </p:nvPr>
        </p:nvSpPr>
        <p:spPr>
          <a:xfrm>
            <a:off x="152400" y="1285875"/>
            <a:ext cx="8534400" cy="9906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3rd VICE-PRESIDENT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3"/>
          <p:cNvSpPr txBox="1"/>
          <p:nvPr>
            <p:ph idx="1" type="body"/>
          </p:nvPr>
        </p:nvSpPr>
        <p:spPr>
          <a:xfrm>
            <a:off x="152400" y="1295400"/>
            <a:ext cx="8815800" cy="45261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US" u="sng"/>
              <a:t>Student Fundraisers cont.</a:t>
            </a:r>
            <a:endParaRPr b="1" u="sng"/>
          </a:p>
          <a:p>
            <a:pPr indent="0" lvl="0" marL="0" rtl="0" algn="ctr">
              <a:spcBef>
                <a:spcPts val="640"/>
              </a:spcBef>
              <a:spcAft>
                <a:spcPts val="0"/>
              </a:spcAft>
              <a:buNone/>
            </a:pPr>
            <a:r>
              <a:t/>
            </a:r>
            <a:endParaRPr b="1" sz="800" u="sng"/>
          </a:p>
          <a:p>
            <a:pPr indent="-406400" lvl="0" marL="457200" rtl="0" algn="l">
              <a:spcBef>
                <a:spcPts val="640"/>
              </a:spcBef>
              <a:spcAft>
                <a:spcPts val="0"/>
              </a:spcAft>
              <a:buSzPts val="2800"/>
              <a:buChar char="●"/>
            </a:pPr>
            <a:r>
              <a:rPr lang="en-US" sz="2800"/>
              <a:t>EAA Breakfast: </a:t>
            </a:r>
            <a:r>
              <a:rPr lang="en-US" sz="2800"/>
              <a:t>Coordinator Jessica Donnelly</a:t>
            </a:r>
            <a:endParaRPr sz="2800"/>
          </a:p>
          <a:p>
            <a:pPr indent="-381000" lvl="1" marL="914400" rtl="0">
              <a:spcBef>
                <a:spcPts val="0"/>
              </a:spcBef>
              <a:spcAft>
                <a:spcPts val="0"/>
              </a:spcAft>
              <a:buSzPts val="2400"/>
              <a:buChar char="○"/>
            </a:pPr>
            <a:r>
              <a:rPr lang="en-US" sz="2400"/>
              <a:t>3rd Saturday of each month</a:t>
            </a:r>
            <a:endParaRPr sz="2400"/>
          </a:p>
          <a:p>
            <a:pPr indent="-381000" lvl="1" marL="914400" rtl="0">
              <a:spcBef>
                <a:spcPts val="0"/>
              </a:spcBef>
              <a:spcAft>
                <a:spcPts val="0"/>
              </a:spcAft>
              <a:buSzPts val="2400"/>
              <a:buChar char="○"/>
            </a:pPr>
            <a:r>
              <a:rPr lang="en-US" sz="2400"/>
              <a:t>September (breakfast and lunch)</a:t>
            </a:r>
            <a:endParaRPr sz="2800"/>
          </a:p>
          <a:p>
            <a:pPr indent="-381000" lvl="1" marL="914400" rtl="0">
              <a:spcBef>
                <a:spcPts val="0"/>
              </a:spcBef>
              <a:spcAft>
                <a:spcPts val="0"/>
              </a:spcAft>
              <a:buSzPts val="2400"/>
              <a:buChar char="○"/>
            </a:pPr>
            <a:r>
              <a:rPr lang="en-US" sz="2400"/>
              <a:t>Funds will be divided equally among the number of students and distributed into student’s accounts once a quarter.</a:t>
            </a:r>
            <a:endParaRPr sz="2400"/>
          </a:p>
          <a:p>
            <a:pPr indent="-406400" lvl="0" marL="457200" rtl="0">
              <a:spcBef>
                <a:spcPts val="0"/>
              </a:spcBef>
              <a:spcAft>
                <a:spcPts val="0"/>
              </a:spcAft>
              <a:buSzPts val="2800"/>
              <a:buChar char="●"/>
            </a:pPr>
            <a:r>
              <a:rPr lang="en-US" sz="2800"/>
              <a:t>Mid February 2019: Cherrydale Candy Bars</a:t>
            </a:r>
            <a:endParaRPr sz="2800"/>
          </a:p>
          <a:p>
            <a:pPr indent="-381000" lvl="1" marL="914400" rtl="0">
              <a:spcBef>
                <a:spcPts val="0"/>
              </a:spcBef>
              <a:spcAft>
                <a:spcPts val="0"/>
              </a:spcAft>
              <a:buSzPts val="2400"/>
              <a:buChar char="○"/>
            </a:pPr>
            <a:r>
              <a:rPr lang="en-US" sz="2400"/>
              <a:t>Sell for $1 receive 50% profit.  Must “purchase” 60 bar box upfront. Cannot return opened boxes due to health code.	</a:t>
            </a:r>
            <a:endParaRPr sz="2400"/>
          </a:p>
          <a:p>
            <a:pPr indent="-406400" lvl="0" marL="457200" rtl="0">
              <a:spcBef>
                <a:spcPts val="0"/>
              </a:spcBef>
              <a:spcAft>
                <a:spcPts val="0"/>
              </a:spcAft>
              <a:buSzPts val="2800"/>
              <a:buChar char="●"/>
            </a:pPr>
            <a:r>
              <a:rPr lang="en-US" sz="2800"/>
              <a:t>April 2019</a:t>
            </a:r>
            <a:endParaRPr sz="2800"/>
          </a:p>
          <a:p>
            <a:pPr indent="-381000" lvl="1" marL="914400" rtl="0">
              <a:spcBef>
                <a:spcPts val="0"/>
              </a:spcBef>
              <a:spcAft>
                <a:spcPts val="0"/>
              </a:spcAft>
              <a:buSzPts val="2400"/>
              <a:buChar char="○"/>
            </a:pPr>
            <a:r>
              <a:rPr lang="en-US" sz="2400"/>
              <a:t>Mattress Fundraiser</a:t>
            </a:r>
            <a:endParaRPr sz="2800"/>
          </a:p>
          <a:p>
            <a:pPr indent="0" lvl="0" marL="1828800" rtl="0">
              <a:spcBef>
                <a:spcPts val="640"/>
              </a:spcBef>
              <a:spcAft>
                <a:spcPts val="0"/>
              </a:spcAft>
              <a:buNone/>
            </a:pPr>
            <a:r>
              <a:t/>
            </a:r>
            <a:endParaRPr sz="3000"/>
          </a:p>
          <a:p>
            <a:pPr indent="0" lvl="0" marL="457200">
              <a:spcBef>
                <a:spcPts val="640"/>
              </a:spcBef>
              <a:spcAft>
                <a:spcPts val="0"/>
              </a:spcAft>
              <a:buNone/>
            </a:pPr>
            <a:r>
              <a:t/>
            </a:r>
            <a:endParaRPr sz="3000"/>
          </a:p>
        </p:txBody>
      </p:sp>
      <p:pic>
        <p:nvPicPr>
          <p:cNvPr id="154" name="Google Shape;154;p23"/>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4"/>
          <p:cNvSpPr txBox="1"/>
          <p:nvPr>
            <p:ph idx="1" type="body"/>
          </p:nvPr>
        </p:nvSpPr>
        <p:spPr>
          <a:xfrm>
            <a:off x="495300" y="1285475"/>
            <a:ext cx="8229600" cy="55413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US" u="sng"/>
              <a:t>General Band Fundraisers</a:t>
            </a:r>
            <a:endParaRPr b="1" u="sng"/>
          </a:p>
          <a:p>
            <a:pPr indent="0" lvl="0" marL="457200" rtl="0">
              <a:spcBef>
                <a:spcPts val="640"/>
              </a:spcBef>
              <a:spcAft>
                <a:spcPts val="0"/>
              </a:spcAft>
              <a:buNone/>
            </a:pPr>
            <a:r>
              <a:t/>
            </a:r>
            <a:endParaRPr sz="2800">
              <a:solidFill>
                <a:srgbClr val="000000"/>
              </a:solidFill>
            </a:endParaRPr>
          </a:p>
          <a:p>
            <a:pPr indent="-431800" lvl="0" marL="457200" rtl="0">
              <a:spcBef>
                <a:spcPts val="0"/>
              </a:spcBef>
              <a:spcAft>
                <a:spcPts val="0"/>
              </a:spcAft>
              <a:buSzPts val="3200"/>
              <a:buChar char="●"/>
            </a:pPr>
            <a:r>
              <a:rPr lang="en-US" sz="2800">
                <a:solidFill>
                  <a:srgbClr val="000000"/>
                </a:solidFill>
              </a:rPr>
              <a:t>El Monte Donation Night</a:t>
            </a:r>
            <a:r>
              <a:rPr lang="en-US" sz="2400">
                <a:solidFill>
                  <a:srgbClr val="000000"/>
                </a:solidFill>
              </a:rPr>
              <a:t>:</a:t>
            </a:r>
            <a:r>
              <a:rPr lang="en-US" sz="2400"/>
              <a:t> First Monday of every month</a:t>
            </a:r>
            <a:endParaRPr sz="2400"/>
          </a:p>
          <a:p>
            <a:pPr indent="-431800" lvl="0" marL="457200" rtl="0">
              <a:spcBef>
                <a:spcPts val="1000"/>
              </a:spcBef>
              <a:spcAft>
                <a:spcPts val="0"/>
              </a:spcAft>
              <a:buSzPts val="3200"/>
              <a:buChar char="●"/>
            </a:pPr>
            <a:r>
              <a:rPr lang="en-US" sz="2800"/>
              <a:t>Publix</a:t>
            </a:r>
            <a:r>
              <a:rPr lang="en-US" sz="2400"/>
              <a:t>: </a:t>
            </a:r>
            <a:r>
              <a:rPr lang="en-US" sz="2400"/>
              <a:t>When BHS Band account has $37,500 ‘scanned’ into it’s account, Publix will write BHS Band a check for $250-</a:t>
            </a:r>
            <a:r>
              <a:rPr i="1" lang="en-US" sz="2400"/>
              <a:t>instructions to register on flyer.</a:t>
            </a:r>
            <a:endParaRPr i="1" sz="2400"/>
          </a:p>
          <a:p>
            <a:pPr indent="-431800" lvl="0" marL="457200" rtl="0">
              <a:spcBef>
                <a:spcPts val="1000"/>
              </a:spcBef>
              <a:spcAft>
                <a:spcPts val="0"/>
              </a:spcAft>
              <a:buSzPts val="3200"/>
              <a:buChar char="●"/>
            </a:pPr>
            <a:r>
              <a:rPr lang="en-US" sz="2800"/>
              <a:t>Outdoor Movie Night: </a:t>
            </a:r>
            <a:r>
              <a:rPr lang="en-US" sz="2400"/>
              <a:t>Saturday September 29  Movie &amp; Time TBA </a:t>
            </a:r>
            <a:r>
              <a:rPr lang="en-US" sz="2400"/>
              <a:t>**</a:t>
            </a:r>
            <a:r>
              <a:rPr lang="en-US" sz="2400"/>
              <a:t>Kudos</a:t>
            </a:r>
            <a:r>
              <a:rPr lang="en-US" sz="2400"/>
              <a:t> to Gayla Suddarth for organizing **</a:t>
            </a:r>
            <a:endParaRPr sz="2400"/>
          </a:p>
          <a:p>
            <a:pPr indent="-406400" lvl="0" marL="457200" rtl="0">
              <a:spcBef>
                <a:spcPts val="1000"/>
              </a:spcBef>
              <a:spcAft>
                <a:spcPts val="0"/>
              </a:spcAft>
              <a:buSzPts val="2800"/>
              <a:buChar char="●"/>
            </a:pPr>
            <a:r>
              <a:rPr lang="en-US" sz="2800"/>
              <a:t>Silent Auction at Spring Banquet</a:t>
            </a:r>
            <a:endParaRPr sz="2800"/>
          </a:p>
          <a:p>
            <a:pPr indent="-406400" lvl="0" marL="457200">
              <a:spcBef>
                <a:spcPts val="1000"/>
              </a:spcBef>
              <a:spcAft>
                <a:spcPts val="0"/>
              </a:spcAft>
              <a:buSzPts val="2800"/>
              <a:buChar char="●"/>
            </a:pPr>
            <a:r>
              <a:rPr lang="en-US" sz="2800"/>
              <a:t>Spring Rummage Sale TBA</a:t>
            </a:r>
            <a:endParaRPr sz="2800"/>
          </a:p>
        </p:txBody>
      </p:sp>
      <p:pic>
        <p:nvPicPr>
          <p:cNvPr id="160" name="Google Shape;160;p24"/>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25"/>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66" name="Google Shape;166;p25"/>
          <p:cNvSpPr txBox="1"/>
          <p:nvPr>
            <p:ph idx="1" type="body"/>
          </p:nvPr>
        </p:nvSpPr>
        <p:spPr>
          <a:xfrm>
            <a:off x="609600" y="1905000"/>
            <a:ext cx="8229600" cy="4339500"/>
          </a:xfrm>
          <a:prstGeom prst="rect">
            <a:avLst/>
          </a:prstGeom>
          <a:noFill/>
          <a:ln>
            <a:noFill/>
          </a:ln>
        </p:spPr>
        <p:txBody>
          <a:bodyPr anchorCtr="0" anchor="t" bIns="45700" lIns="91425" spcFirstLastPara="1" rIns="91425" wrap="square" tIns="45700">
            <a:noAutofit/>
          </a:bodyPr>
          <a:lstStyle/>
          <a:p>
            <a:pPr indent="0" lvl="2" marL="0" marR="0" rtl="0" algn="ctr">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406400" lvl="0" marL="457200" marR="0" rtl="0" algn="l">
              <a:lnSpc>
                <a:spcPct val="90000"/>
              </a:lnSpc>
              <a:spcBef>
                <a:spcPts val="560"/>
              </a:spcBef>
              <a:spcAft>
                <a:spcPts val="0"/>
              </a:spcAft>
              <a:buSzPts val="2800"/>
              <a:buChar char="●"/>
            </a:pPr>
            <a:r>
              <a:rPr lang="en-US" sz="2800"/>
              <a:t>Committee chairs:	Dawn Lewis</a:t>
            </a:r>
            <a:endParaRPr sz="2800"/>
          </a:p>
          <a:p>
            <a:pPr indent="0" lvl="0" marL="0" marR="0" rtl="0" algn="l">
              <a:lnSpc>
                <a:spcPct val="90000"/>
              </a:lnSpc>
              <a:spcBef>
                <a:spcPts val="560"/>
              </a:spcBef>
              <a:spcAft>
                <a:spcPts val="0"/>
              </a:spcAft>
              <a:buNone/>
            </a:pPr>
            <a:r>
              <a:rPr lang="en-US" sz="2800"/>
              <a:t>							Michelle Montgomery</a:t>
            </a:r>
            <a:endParaRPr sz="2800"/>
          </a:p>
          <a:p>
            <a:pPr indent="0" lvl="0" marL="0" marR="0" rtl="0" algn="l">
              <a:lnSpc>
                <a:spcPct val="90000"/>
              </a:lnSpc>
              <a:spcBef>
                <a:spcPts val="560"/>
              </a:spcBef>
              <a:spcAft>
                <a:spcPts val="0"/>
              </a:spcAft>
              <a:buNone/>
            </a:pPr>
            <a:r>
              <a:t/>
            </a:r>
            <a:endParaRPr sz="2800"/>
          </a:p>
          <a:p>
            <a:pPr indent="-406400" lvl="0" marL="45720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Payment, accounting process &amp; timeframes</a:t>
            </a:r>
            <a:endParaRPr/>
          </a:p>
          <a:p>
            <a:pPr indent="-406400" lvl="0" marL="45720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Actuals reporting approach for association meetings</a:t>
            </a:r>
            <a:endParaRPr/>
          </a:p>
          <a:p>
            <a:pPr indent="-406400" lvl="0" marL="45720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Annotation / separation of payments; how to submit</a:t>
            </a:r>
            <a:endParaRPr/>
          </a:p>
          <a:p>
            <a:pPr indent="-406400" lvl="0" marL="45720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Timing of credits for concessions and fundraising</a:t>
            </a:r>
            <a:endParaRPr b="0" i="0" sz="2800" u="none" cap="none" strike="noStrike">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SzPts val="2800"/>
              <a:buChar char="●"/>
            </a:pPr>
            <a:r>
              <a:rPr lang="en-US" sz="2800"/>
              <a:t>Treasurer Report cont...</a:t>
            </a:r>
            <a:endParaRPr sz="2800"/>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67" name="Google Shape;167;p25"/>
          <p:cNvSpPr txBox="1"/>
          <p:nvPr>
            <p:ph type="title"/>
          </p:nvPr>
        </p:nvSpPr>
        <p:spPr>
          <a:xfrm>
            <a:off x="685800" y="1308100"/>
            <a:ext cx="8153400" cy="114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TREASURER</a:t>
            </a:r>
            <a:br>
              <a:rPr b="0" i="0" lang="en-US" sz="4400" u="none" cap="none" strike="noStrike">
                <a:solidFill>
                  <a:schemeClr val="dk1"/>
                </a:solidFill>
                <a:latin typeface="Anton"/>
                <a:ea typeface="Anton"/>
                <a:cs typeface="Anton"/>
                <a:sym typeface="Anton"/>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pic>
        <p:nvPicPr>
          <p:cNvPr id="173" name="Google Shape;173;p26"/>
          <p:cNvPicPr preferRelativeResize="0"/>
          <p:nvPr/>
        </p:nvPicPr>
        <p:blipFill rotWithShape="1">
          <a:blip r:embed="rId4">
            <a:alphaModFix/>
          </a:blip>
          <a:srcRect b="4393" l="18268" r="18300" t="12405"/>
          <a:stretch/>
        </p:blipFill>
        <p:spPr>
          <a:xfrm>
            <a:off x="152400" y="1295400"/>
            <a:ext cx="8915400" cy="55625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27"/>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79" name="Google Shape;179;p27"/>
          <p:cNvSpPr txBox="1"/>
          <p:nvPr>
            <p:ph type="title"/>
          </p:nvPr>
        </p:nvSpPr>
        <p:spPr>
          <a:xfrm>
            <a:off x="323850" y="1295400"/>
            <a:ext cx="8572500" cy="1066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SECRETARY</a:t>
            </a:r>
            <a:br>
              <a:rPr b="0" i="0" lang="en-US" sz="4800" u="none" cap="none" strike="noStrike">
                <a:solidFill>
                  <a:schemeClr val="dk1"/>
                </a:solidFill>
                <a:latin typeface="Anton"/>
                <a:ea typeface="Anton"/>
                <a:cs typeface="Anton"/>
                <a:sym typeface="Anton"/>
              </a:rPr>
            </a:br>
            <a:endParaRPr/>
          </a:p>
        </p:txBody>
      </p:sp>
      <p:sp>
        <p:nvSpPr>
          <p:cNvPr id="180" name="Google Shape;180;p27"/>
          <p:cNvSpPr txBox="1"/>
          <p:nvPr>
            <p:ph idx="1" type="body"/>
          </p:nvPr>
        </p:nvSpPr>
        <p:spPr>
          <a:xfrm>
            <a:off x="495300" y="2133600"/>
            <a:ext cx="8229600" cy="45720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90000"/>
              </a:lnSpc>
              <a:spcBef>
                <a:spcPts val="0"/>
              </a:spcBef>
              <a:spcAft>
                <a:spcPts val="0"/>
              </a:spcAft>
              <a:buSzPts val="3200"/>
              <a:buChar char="●"/>
            </a:pPr>
            <a:r>
              <a:rPr b="0" i="0" lang="en-US" sz="2800" u="none" cap="none" strike="noStrike">
                <a:solidFill>
                  <a:schemeClr val="dk1"/>
                </a:solidFill>
                <a:latin typeface="Calibri"/>
                <a:ea typeface="Calibri"/>
                <a:cs typeface="Calibri"/>
                <a:sym typeface="Calibri"/>
              </a:rPr>
              <a:t>Committee</a:t>
            </a:r>
            <a:r>
              <a:rPr lang="en-US" sz="2800"/>
              <a:t> Chair - </a:t>
            </a:r>
            <a:r>
              <a:rPr b="0" i="0" lang="en-US" sz="2400" u="none" cap="none" strike="noStrike">
                <a:solidFill>
                  <a:schemeClr val="dk1"/>
                </a:solidFill>
                <a:latin typeface="Calibri"/>
                <a:ea typeface="Calibri"/>
                <a:cs typeface="Calibri"/>
                <a:sym typeface="Calibri"/>
              </a:rPr>
              <a:t>Charms/Forms: </a:t>
            </a:r>
            <a:r>
              <a:rPr lang="en-US" sz="2400"/>
              <a:t>Kim Grantham</a:t>
            </a:r>
            <a:endParaRPr sz="2400"/>
          </a:p>
          <a:p>
            <a:pPr indent="0" lvl="0" marL="914400" marR="0" rtl="0" algn="l">
              <a:lnSpc>
                <a:spcPct val="90000"/>
              </a:lnSpc>
              <a:spcBef>
                <a:spcPts val="560"/>
              </a:spcBef>
              <a:spcAft>
                <a:spcPts val="0"/>
              </a:spcAft>
              <a:buNone/>
            </a:pPr>
            <a:r>
              <a:rPr lang="en-US" sz="2400"/>
              <a:t>                              - </a:t>
            </a:r>
            <a:r>
              <a:rPr b="0" i="0" lang="en-US" sz="2400" u="none" cap="none" strike="noStrike">
                <a:solidFill>
                  <a:schemeClr val="dk1"/>
                </a:solidFill>
                <a:latin typeface="Calibri"/>
                <a:ea typeface="Calibri"/>
                <a:cs typeface="Calibri"/>
                <a:sym typeface="Calibri"/>
              </a:rPr>
              <a:t>Communication/Web: Monica Yother</a:t>
            </a:r>
            <a:endParaRPr b="0" i="0" sz="2400" u="none" cap="none" strike="noStrike">
              <a:solidFill>
                <a:schemeClr val="dk1"/>
              </a:solidFill>
              <a:latin typeface="Calibri"/>
              <a:ea typeface="Calibri"/>
              <a:cs typeface="Calibri"/>
              <a:sym typeface="Calibri"/>
            </a:endParaRPr>
          </a:p>
          <a:p>
            <a:pPr indent="-406400" lvl="0" marL="457200" marR="0" rtl="0" algn="l">
              <a:lnSpc>
                <a:spcPct val="90000"/>
              </a:lnSpc>
              <a:spcBef>
                <a:spcPts val="560"/>
              </a:spcBef>
              <a:spcAft>
                <a:spcPts val="0"/>
              </a:spcAft>
              <a:buSzPts val="2800"/>
              <a:buChar char="●"/>
            </a:pPr>
            <a:r>
              <a:rPr lang="en-US" sz="2800"/>
              <a:t>Forms Importance</a:t>
            </a:r>
            <a:endParaRPr sz="2800"/>
          </a:p>
          <a:p>
            <a:pPr indent="-406400" lvl="0" marL="457200" marR="0" rtl="0" algn="l">
              <a:lnSpc>
                <a:spcPct val="90000"/>
              </a:lnSpc>
              <a:spcBef>
                <a:spcPts val="0"/>
              </a:spcBef>
              <a:spcAft>
                <a:spcPts val="0"/>
              </a:spcAft>
              <a:buSzPts val="2800"/>
              <a:buChar char="●"/>
            </a:pPr>
            <a:r>
              <a:rPr lang="en-US" sz="2800"/>
              <a:t>Ways to Communicate:</a:t>
            </a:r>
            <a:endParaRPr b="0" i="0" sz="2800" u="none" cap="none" strike="noStrike">
              <a:solidFill>
                <a:schemeClr val="dk1"/>
              </a:solidFill>
              <a:latin typeface="Calibri"/>
              <a:ea typeface="Calibri"/>
              <a:cs typeface="Calibri"/>
              <a:sym typeface="Calibri"/>
            </a:endParaRPr>
          </a:p>
          <a:p>
            <a:pPr indent="-381000" lvl="1" marL="914400" rtl="0">
              <a:lnSpc>
                <a:spcPct val="90000"/>
              </a:lnSpc>
              <a:spcBef>
                <a:spcPts val="0"/>
              </a:spcBef>
              <a:spcAft>
                <a:spcPts val="0"/>
              </a:spcAft>
              <a:buSzPts val="2400"/>
              <a:buChar char="○"/>
            </a:pPr>
            <a:r>
              <a:rPr lang="en-US" sz="2400"/>
              <a:t>#1 - </a:t>
            </a:r>
            <a:r>
              <a:rPr lang="en-US" sz="2400"/>
              <a:t>Remind App = Text “@buckho” to 81010</a:t>
            </a:r>
            <a:endParaRPr sz="2400"/>
          </a:p>
          <a:p>
            <a:pPr indent="-381000" lvl="1" marL="914400" marR="0" rtl="0" algn="l">
              <a:lnSpc>
                <a:spcPct val="90000"/>
              </a:lnSpc>
              <a:spcBef>
                <a:spcPts val="0"/>
              </a:spcBef>
              <a:spcAft>
                <a:spcPts val="0"/>
              </a:spcAft>
              <a:buSzPts val="2400"/>
              <a:buChar char="○"/>
            </a:pPr>
            <a:r>
              <a:rPr b="0" i="0" lang="en-US" sz="2400" u="none" cap="none" strike="noStrike">
                <a:solidFill>
                  <a:schemeClr val="dk1"/>
                </a:solidFill>
                <a:latin typeface="Calibri"/>
                <a:ea typeface="Calibri"/>
                <a:cs typeface="Calibri"/>
                <a:sym typeface="Calibri"/>
              </a:rPr>
              <a:t>Charms Emails = </a:t>
            </a:r>
            <a:r>
              <a:rPr lang="en-US" sz="2400"/>
              <a:t>charmsoffice.com</a:t>
            </a:r>
            <a:endParaRPr sz="2400"/>
          </a:p>
          <a:p>
            <a:pPr indent="-381000" lvl="1" marL="914400" marR="0" rtl="0" algn="l">
              <a:lnSpc>
                <a:spcPct val="90000"/>
              </a:lnSpc>
              <a:spcBef>
                <a:spcPts val="0"/>
              </a:spcBef>
              <a:spcAft>
                <a:spcPts val="0"/>
              </a:spcAft>
              <a:buSzPts val="2400"/>
              <a:buChar char="○"/>
            </a:pPr>
            <a:r>
              <a:rPr lang="en-US" sz="2400"/>
              <a:t>Website = www.buckhornband.com</a:t>
            </a:r>
            <a:endParaRPr sz="2400"/>
          </a:p>
          <a:p>
            <a:pPr indent="-381000" lvl="1" marL="914400" marR="0" rtl="0" algn="l">
              <a:lnSpc>
                <a:spcPct val="90000"/>
              </a:lnSpc>
              <a:spcBef>
                <a:spcPts val="0"/>
              </a:spcBef>
              <a:spcAft>
                <a:spcPts val="0"/>
              </a:spcAft>
              <a:buSzPts val="2400"/>
              <a:buChar char="○"/>
            </a:pPr>
            <a:r>
              <a:rPr lang="en-US" sz="2400"/>
              <a:t>Twitter handle = </a:t>
            </a:r>
            <a:r>
              <a:rPr b="0" i="0" lang="en-US" sz="2400" u="none" cap="none" strike="noStrike">
                <a:solidFill>
                  <a:schemeClr val="dk1"/>
                </a:solidFill>
                <a:latin typeface="Calibri"/>
                <a:ea typeface="Calibri"/>
                <a:cs typeface="Calibri"/>
                <a:sym typeface="Calibri"/>
              </a:rPr>
              <a:t>@buckhornHSband </a:t>
            </a:r>
            <a:endParaRPr b="0" i="0" sz="2400" u="none" cap="none" strike="noStrike">
              <a:solidFill>
                <a:schemeClr val="dk1"/>
              </a:solidFill>
              <a:latin typeface="Calibri"/>
              <a:ea typeface="Calibri"/>
              <a:cs typeface="Calibri"/>
              <a:sym typeface="Calibri"/>
            </a:endParaRPr>
          </a:p>
          <a:p>
            <a:pPr indent="-381000" lvl="1" marL="914400" marR="0" rtl="0" algn="l">
              <a:lnSpc>
                <a:spcPct val="90000"/>
              </a:lnSpc>
              <a:spcBef>
                <a:spcPts val="0"/>
              </a:spcBef>
              <a:spcAft>
                <a:spcPts val="0"/>
              </a:spcAft>
              <a:buSzPts val="2400"/>
              <a:buChar char="○"/>
            </a:pPr>
            <a:r>
              <a:rPr lang="en-US" sz="2400"/>
              <a:t>Facebook =Buckhorn HS Band News &amp; Events (Private)</a:t>
            </a:r>
            <a:endParaRPr sz="2400"/>
          </a:p>
          <a:p>
            <a:pPr indent="0" lvl="0" marL="457200" marR="0" rtl="0" algn="l">
              <a:lnSpc>
                <a:spcPct val="90000"/>
              </a:lnSpc>
              <a:spcBef>
                <a:spcPts val="560"/>
              </a:spcBef>
              <a:spcAft>
                <a:spcPts val="0"/>
              </a:spcAft>
              <a:buNone/>
            </a:pPr>
            <a:r>
              <a:rPr lang="en-US" sz="2400"/>
              <a:t>				Buckhorn High School Band (Public Forum)</a:t>
            </a:r>
            <a:endParaRPr sz="2400"/>
          </a:p>
          <a:p>
            <a:pPr indent="0" lvl="0" marL="457200" marR="0" rtl="0" algn="l">
              <a:lnSpc>
                <a:spcPct val="90000"/>
              </a:lnSpc>
              <a:spcBef>
                <a:spcPts val="560"/>
              </a:spcBef>
              <a:spcAft>
                <a:spcPts val="0"/>
              </a:spcAft>
              <a:buNone/>
            </a:pPr>
            <a:r>
              <a:rPr lang="en-US" sz="2400"/>
              <a:t>				Groups (LOOTS; Percussion; Color Guard etc.)</a:t>
            </a:r>
            <a:endParaRPr sz="2400"/>
          </a:p>
          <a:p>
            <a:pPr indent="0" lvl="0" marL="914400" marR="0" rtl="0" algn="l">
              <a:lnSpc>
                <a:spcPct val="90000"/>
              </a:lnSpc>
              <a:spcBef>
                <a:spcPts val="560"/>
              </a:spcBef>
              <a:spcAft>
                <a:spcPts val="0"/>
              </a:spcAft>
              <a:buNone/>
            </a:pPr>
            <a:r>
              <a:t/>
            </a:r>
            <a:endParaRPr sz="2400"/>
          </a:p>
          <a:p>
            <a:pPr indent="-457200" lvl="3" marL="4572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3" marL="4572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79400" lvl="3" marL="45720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28"/>
          <p:cNvPicPr preferRelativeResize="0"/>
          <p:nvPr/>
        </p:nvPicPr>
        <p:blipFill rotWithShape="1">
          <a:blip r:embed="rId3">
            <a:alphaModFix/>
          </a:blip>
          <a:srcRect b="5554" l="1665" r="1665" t="14443"/>
          <a:stretch/>
        </p:blipFill>
        <p:spPr>
          <a:xfrm>
            <a:off x="1676400" y="2895600"/>
            <a:ext cx="7191375" cy="3348037"/>
          </a:xfrm>
          <a:prstGeom prst="rect">
            <a:avLst/>
          </a:prstGeom>
          <a:noFill/>
          <a:ln>
            <a:noFill/>
          </a:ln>
        </p:spPr>
      </p:pic>
      <p:pic>
        <p:nvPicPr>
          <p:cNvPr id="186" name="Google Shape;186;p28"/>
          <p:cNvPicPr preferRelativeResize="0"/>
          <p:nvPr/>
        </p:nvPicPr>
        <p:blipFill rotWithShape="1">
          <a:blip r:embed="rId4">
            <a:alphaModFix/>
          </a:blip>
          <a:srcRect b="10000" l="1557" r="32036" t="15925"/>
          <a:stretch/>
        </p:blipFill>
        <p:spPr>
          <a:xfrm>
            <a:off x="0" y="79675"/>
            <a:ext cx="5230814" cy="3282949"/>
          </a:xfrm>
          <a:prstGeom prst="rect">
            <a:avLst/>
          </a:prstGeom>
          <a:noFill/>
          <a:ln>
            <a:noFill/>
          </a:ln>
        </p:spPr>
      </p:pic>
      <p:sp>
        <p:nvSpPr>
          <p:cNvPr id="187" name="Google Shape;187;p28"/>
          <p:cNvSpPr txBox="1"/>
          <p:nvPr/>
        </p:nvSpPr>
        <p:spPr>
          <a:xfrm>
            <a:off x="5230825" y="495475"/>
            <a:ext cx="4021800" cy="211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Calibri"/>
              <a:buNone/>
            </a:pPr>
            <a:r>
              <a:rPr b="1" i="0" lang="en-US" sz="4800" u="none" cap="none" strike="noStrike">
                <a:solidFill>
                  <a:schemeClr val="dk1"/>
                </a:solidFill>
                <a:latin typeface="Calibri"/>
                <a:ea typeface="Calibri"/>
                <a:cs typeface="Calibri"/>
                <a:sym typeface="Calibri"/>
              </a:rPr>
              <a:t>SCHOOL CODE:  buckhornband</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457200" y="1265237"/>
            <a:ext cx="8229600" cy="11430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r>
              <a:rPr b="1" lang="en-US"/>
              <a:t>Show Shirts Status</a:t>
            </a:r>
            <a:endParaRPr b="1"/>
          </a:p>
        </p:txBody>
      </p:sp>
      <p:sp>
        <p:nvSpPr>
          <p:cNvPr id="193" name="Google Shape;193;p29"/>
          <p:cNvSpPr txBox="1"/>
          <p:nvPr/>
        </p:nvSpPr>
        <p:spPr>
          <a:xfrm>
            <a:off x="301450" y="2478125"/>
            <a:ext cx="8451300" cy="4050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200"/>
              <a:t>This year, instead of providing show shirts to the students, Mr. Souder is providing Buckhorn Band shirts. </a:t>
            </a:r>
            <a:r>
              <a:rPr lang="en-US" sz="2200">
                <a:solidFill>
                  <a:schemeClr val="dk1"/>
                </a:solidFill>
              </a:rPr>
              <a:t>This will give our students a uniform look when they attend events.</a:t>
            </a:r>
            <a:endParaRPr sz="2200">
              <a:solidFill>
                <a:schemeClr val="dk1"/>
              </a:solidFill>
            </a:endParaRPr>
          </a:p>
          <a:p>
            <a:pPr indent="0" lvl="0" marL="0">
              <a:spcBef>
                <a:spcPts val="0"/>
              </a:spcBef>
              <a:spcAft>
                <a:spcPts val="0"/>
              </a:spcAft>
              <a:buNone/>
            </a:pPr>
            <a:r>
              <a:t/>
            </a:r>
            <a:endParaRPr sz="2200">
              <a:solidFill>
                <a:schemeClr val="dk1"/>
              </a:solidFill>
            </a:endParaRPr>
          </a:p>
          <a:p>
            <a:pPr indent="0" lvl="0" marL="0">
              <a:spcBef>
                <a:spcPts val="0"/>
              </a:spcBef>
              <a:spcAft>
                <a:spcPts val="0"/>
              </a:spcAft>
              <a:buNone/>
            </a:pPr>
            <a:r>
              <a:rPr lang="en-US" sz="2200">
                <a:solidFill>
                  <a:schemeClr val="dk1"/>
                </a:solidFill>
              </a:rPr>
              <a:t>What about the show shirts??? </a:t>
            </a:r>
            <a:r>
              <a:rPr lang="en-US" sz="2200"/>
              <a:t>Shirts will be available for parents and students to purchase (approx. $13.00) online. This is not a fundraiser but a must-have as a memento &amp; way to show your support of our band! Will make a great shirt to wear on our trip to NYC!</a:t>
            </a:r>
            <a:endParaRPr sz="2200"/>
          </a:p>
          <a:p>
            <a:pPr indent="0" lvl="0" marL="0">
              <a:spcBef>
                <a:spcPts val="0"/>
              </a:spcBef>
              <a:spcAft>
                <a:spcPts val="0"/>
              </a:spcAft>
              <a:buNone/>
            </a:pPr>
            <a:r>
              <a:t/>
            </a:r>
            <a:endParaRPr sz="2200"/>
          </a:p>
          <a:p>
            <a:pPr indent="0" lvl="0" marL="0">
              <a:spcBef>
                <a:spcPts val="0"/>
              </a:spcBef>
              <a:spcAft>
                <a:spcPts val="0"/>
              </a:spcAft>
              <a:buNone/>
            </a:pPr>
            <a:r>
              <a:rPr lang="en-US" sz="2200"/>
              <a:t>Sneak </a:t>
            </a:r>
            <a:r>
              <a:rPr lang="en-US" sz="2200"/>
              <a:t>Peek</a:t>
            </a:r>
            <a:r>
              <a:rPr lang="en-US" sz="2200"/>
              <a:t> Ahead…..thanks kids for choosing the shirt color.</a:t>
            </a:r>
            <a:endParaRPr sz="2200"/>
          </a:p>
          <a:p>
            <a:pPr indent="0" lvl="0" marL="0">
              <a:spcBef>
                <a:spcPts val="0"/>
              </a:spcBef>
              <a:spcAft>
                <a:spcPts val="0"/>
              </a:spcAft>
              <a:buNone/>
            </a:pPr>
            <a:r>
              <a:t/>
            </a:r>
            <a:endParaRPr sz="2200"/>
          </a:p>
          <a:p>
            <a:pPr indent="0" lvl="0" marL="0">
              <a:spcBef>
                <a:spcPts val="0"/>
              </a:spcBef>
              <a:spcAft>
                <a:spcPts val="0"/>
              </a:spcAft>
              <a:buNone/>
            </a:pPr>
            <a:r>
              <a:t/>
            </a:r>
            <a:endParaRPr sz="2200"/>
          </a:p>
          <a:p>
            <a:pPr indent="0" lvl="0" marL="0">
              <a:spcBef>
                <a:spcPts val="0"/>
              </a:spcBef>
              <a:spcAft>
                <a:spcPts val="0"/>
              </a:spcAft>
              <a:buNone/>
            </a:pPr>
            <a:r>
              <a:t/>
            </a:r>
            <a:endParaRPr sz="2200"/>
          </a:p>
          <a:p>
            <a:pPr indent="0" lvl="0" marL="0">
              <a:spcBef>
                <a:spcPts val="0"/>
              </a:spcBef>
              <a:spcAft>
                <a:spcPts val="0"/>
              </a:spcAft>
              <a:buNone/>
            </a:pPr>
            <a:r>
              <a:t/>
            </a:r>
            <a:endParaRPr sz="2400"/>
          </a:p>
          <a:p>
            <a:pPr indent="0" lvl="0" marL="0">
              <a:spcBef>
                <a:spcPts val="0"/>
              </a:spcBef>
              <a:spcAft>
                <a:spcPts val="0"/>
              </a:spcAft>
              <a:buNone/>
            </a:pPr>
            <a:r>
              <a:t/>
            </a:r>
            <a:endParaRPr sz="2400"/>
          </a:p>
          <a:p>
            <a:pPr indent="0" lvl="0" marL="0">
              <a:spcBef>
                <a:spcPts val="0"/>
              </a:spcBef>
              <a:spcAft>
                <a:spcPts val="0"/>
              </a:spcAft>
              <a:buNone/>
            </a:pPr>
            <a:r>
              <a:t/>
            </a:r>
            <a:endParaRPr sz="2400"/>
          </a:p>
          <a:p>
            <a:pPr indent="0" lvl="0" marL="0">
              <a:spcBef>
                <a:spcPts val="0"/>
              </a:spcBef>
              <a:spcAft>
                <a:spcPts val="0"/>
              </a:spcAft>
              <a:buNone/>
            </a:pPr>
            <a:r>
              <a:t/>
            </a:r>
            <a:endParaRPr sz="2400"/>
          </a:p>
          <a:p>
            <a:pPr indent="0" lvl="0" marL="0">
              <a:spcBef>
                <a:spcPts val="0"/>
              </a:spcBef>
              <a:spcAft>
                <a:spcPts val="0"/>
              </a:spcAft>
              <a:buNone/>
            </a:pPr>
            <a:r>
              <a:t/>
            </a:r>
            <a:endParaRPr sz="2400"/>
          </a:p>
        </p:txBody>
      </p:sp>
      <p:pic>
        <p:nvPicPr>
          <p:cNvPr id="194" name="Google Shape;194;p29"/>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nvSpPr>
        <p:spPr>
          <a:xfrm>
            <a:off x="64600" y="967375"/>
            <a:ext cx="8849700" cy="26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solidFill>
                  <a:schemeClr val="dk1"/>
                </a:solidFill>
              </a:rPr>
              <a:t>Thank you, Monica Yother, for your design vision:</a:t>
            </a:r>
            <a:endParaRPr sz="2200">
              <a:solidFill>
                <a:schemeClr val="dk1"/>
              </a:solidFill>
            </a:endParaRPr>
          </a:p>
          <a:p>
            <a:pPr indent="0" lvl="0" marL="0" rtl="0" algn="ctr">
              <a:spcBef>
                <a:spcPts val="0"/>
              </a:spcBef>
              <a:spcAft>
                <a:spcPts val="0"/>
              </a:spcAft>
              <a:buNone/>
            </a:pPr>
            <a:r>
              <a:rPr i="1" lang="en-US" sz="2000">
                <a:solidFill>
                  <a:srgbClr val="222222"/>
                </a:solidFill>
                <a:highlight>
                  <a:srgbClr val="FFFFFF"/>
                </a:highlight>
              </a:rPr>
              <a:t>“The clock, for the title Tick Tock - with music as the time. </a:t>
            </a:r>
            <a:endParaRPr i="1" sz="2000">
              <a:solidFill>
                <a:srgbClr val="222222"/>
              </a:solidFill>
              <a:highlight>
                <a:srgbClr val="FFFFFF"/>
              </a:highlight>
            </a:endParaRPr>
          </a:p>
          <a:p>
            <a:pPr indent="0" lvl="0" marL="0" rtl="0" algn="ctr">
              <a:spcBef>
                <a:spcPts val="0"/>
              </a:spcBef>
              <a:spcAft>
                <a:spcPts val="0"/>
              </a:spcAft>
              <a:buNone/>
            </a:pPr>
            <a:r>
              <a:rPr i="1" lang="en-US" sz="2000">
                <a:solidFill>
                  <a:srgbClr val="222222"/>
                </a:solidFill>
                <a:highlight>
                  <a:srgbClr val="FFFFFF"/>
                </a:highlight>
              </a:rPr>
              <a:t>The city in reference to (first movement - asphalt cocktail) and a nod to the spring trip to NY. The lines are a staff and clock hands and seen as strings (second movement, adagio for strings) and in the background </a:t>
            </a:r>
            <a:endParaRPr i="1" sz="2000">
              <a:solidFill>
                <a:srgbClr val="222222"/>
              </a:solidFill>
              <a:highlight>
                <a:srgbClr val="FFFFFF"/>
              </a:highlight>
            </a:endParaRPr>
          </a:p>
          <a:p>
            <a:pPr indent="0" lvl="0" marL="0" rtl="0" algn="ctr">
              <a:spcBef>
                <a:spcPts val="0"/>
              </a:spcBef>
              <a:spcAft>
                <a:spcPts val="0"/>
              </a:spcAft>
              <a:buNone/>
            </a:pPr>
            <a:r>
              <a:rPr i="1" lang="en-US" sz="2000">
                <a:solidFill>
                  <a:srgbClr val="222222"/>
                </a:solidFill>
                <a:highlight>
                  <a:srgbClr val="FFFFFF"/>
                </a:highlight>
              </a:rPr>
              <a:t>“Can’t Stop The Feeling” (third movement.)”</a:t>
            </a:r>
            <a:endParaRPr i="1" sz="2000">
              <a:solidFill>
                <a:schemeClr val="dk1"/>
              </a:solidFill>
            </a:endParaRPr>
          </a:p>
        </p:txBody>
      </p:sp>
      <p:pic>
        <p:nvPicPr>
          <p:cNvPr id="200" name="Google Shape;200;p30"/>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pic>
        <p:nvPicPr>
          <p:cNvPr id="201" name="Google Shape;201;p30"/>
          <p:cNvPicPr preferRelativeResize="0"/>
          <p:nvPr/>
        </p:nvPicPr>
        <p:blipFill rotWithShape="1">
          <a:blip r:embed="rId4">
            <a:alphaModFix/>
          </a:blip>
          <a:srcRect b="15596" l="-4259" r="-9947" t="23998"/>
          <a:stretch/>
        </p:blipFill>
        <p:spPr>
          <a:xfrm>
            <a:off x="570575" y="3251600"/>
            <a:ext cx="8408326" cy="3606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31"/>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207" name="Google Shape;207;p31"/>
          <p:cNvSpPr txBox="1"/>
          <p:nvPr>
            <p:ph type="title"/>
          </p:nvPr>
        </p:nvSpPr>
        <p:spPr>
          <a:xfrm>
            <a:off x="381000" y="1295400"/>
            <a:ext cx="8458200" cy="914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New Business/Q&amp;A</a:t>
            </a:r>
            <a:endParaRPr/>
          </a:p>
        </p:txBody>
      </p:sp>
      <p:sp>
        <p:nvSpPr>
          <p:cNvPr id="208" name="Google Shape;208;p31"/>
          <p:cNvSpPr txBox="1"/>
          <p:nvPr>
            <p:ph idx="1" type="body"/>
          </p:nvPr>
        </p:nvSpPr>
        <p:spPr>
          <a:xfrm>
            <a:off x="609600" y="2133600"/>
            <a:ext cx="8229600" cy="4114800"/>
          </a:xfrm>
          <a:prstGeom prst="rect">
            <a:avLst/>
          </a:prstGeom>
          <a:noFill/>
          <a:ln>
            <a:noFill/>
          </a:ln>
        </p:spPr>
        <p:txBody>
          <a:bodyPr anchorCtr="0" anchor="t" bIns="45700" lIns="91425" spcFirstLastPara="1" rIns="91425" wrap="square" tIns="45700">
            <a:noAutofit/>
          </a:bodyPr>
          <a:lstStyle/>
          <a:p>
            <a:pPr indent="-279400" lvl="2" marL="4572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794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794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794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794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09" name="Google Shape;209;p31"/>
          <p:cNvSpPr txBox="1"/>
          <p:nvPr/>
        </p:nvSpPr>
        <p:spPr>
          <a:xfrm>
            <a:off x="762000" y="2286000"/>
            <a:ext cx="8229600" cy="4114800"/>
          </a:xfrm>
          <a:prstGeom prst="rect">
            <a:avLst/>
          </a:prstGeom>
          <a:noFill/>
          <a:ln>
            <a:noFill/>
          </a:ln>
        </p:spPr>
        <p:txBody>
          <a:bodyPr anchorCtr="0" anchor="t" bIns="45700" lIns="91425" spcFirstLastPara="1" rIns="91425" wrap="square" tIns="45700">
            <a:noAutofit/>
          </a:bodyPr>
          <a:lstStyle/>
          <a:p>
            <a:pPr indent="0" lvl="2" marL="0" marR="0" rtl="0" algn="l">
              <a:lnSpc>
                <a:spcPct val="100000"/>
              </a:lnSpc>
              <a:spcBef>
                <a:spcPts val="0"/>
              </a:spcBef>
              <a:spcAft>
                <a:spcPts val="0"/>
              </a:spcAft>
              <a:buClr>
                <a:schemeClr val="dk1"/>
              </a:buClr>
              <a:buSzPts val="3600"/>
              <a:buFont typeface="Calibri"/>
              <a:buNone/>
            </a:pPr>
            <a:r>
              <a:t/>
            </a:r>
            <a:endParaRPr sz="3600">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Thank you for your participation and support of your Buckhorn High School Band Booster Association. Go Bucks!!!</a:t>
            </a:r>
            <a:endParaRPr sz="3600">
              <a:solidFill>
                <a:schemeClr val="dk1"/>
              </a:solidFill>
              <a:latin typeface="Calibri"/>
              <a:ea typeface="Calibri"/>
              <a:cs typeface="Calibri"/>
              <a:sym typeface="Calibri"/>
            </a:endParaRPr>
          </a:p>
          <a:p>
            <a:pPr indent="0" lvl="2" marL="0" marR="0" rtl="0" algn="l">
              <a:lnSpc>
                <a:spcPct val="100000"/>
              </a:lnSpc>
              <a:spcBef>
                <a:spcPts val="0"/>
              </a:spcBef>
              <a:spcAft>
                <a:spcPts val="0"/>
              </a:spcAft>
              <a:buClr>
                <a:schemeClr val="dk1"/>
              </a:buClr>
              <a:buSzPts val="3600"/>
              <a:buFont typeface="Calibri"/>
              <a:buNone/>
            </a:pPr>
            <a:r>
              <a:t/>
            </a:r>
            <a:endParaRPr b="1" sz="3600">
              <a:solidFill>
                <a:schemeClr val="dk1"/>
              </a:solidFill>
              <a:latin typeface="Calibri"/>
              <a:ea typeface="Calibri"/>
              <a:cs typeface="Calibri"/>
              <a:sym typeface="Calibri"/>
            </a:endParaRPr>
          </a:p>
          <a:p>
            <a:pPr indent="457200" lvl="2" marL="457200" marR="0" rtl="0" algn="l">
              <a:lnSpc>
                <a:spcPct val="100000"/>
              </a:lnSpc>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            Enjoy the show…</a:t>
            </a:r>
            <a:endParaRPr b="1" sz="3600">
              <a:solidFill>
                <a:schemeClr val="dk1"/>
              </a:solidFill>
              <a:latin typeface="Calibri"/>
              <a:ea typeface="Calibri"/>
              <a:cs typeface="Calibri"/>
              <a:sym typeface="Calibri"/>
            </a:endParaRPr>
          </a:p>
          <a:p>
            <a:pPr indent="457200" lvl="2" marL="457200" marR="0" rtl="0" algn="l">
              <a:lnSpc>
                <a:spcPct val="100000"/>
              </a:lnSpc>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              *TICK TOCK*</a:t>
            </a:r>
            <a:endParaRPr b="1" sz="3600">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228600" y="1600200"/>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rPr b="1" i="0" lang="en-US" sz="3600" u="none" cap="none" strike="noStrike">
                <a:solidFill>
                  <a:schemeClr val="dk1"/>
                </a:solidFill>
                <a:latin typeface="Calibri"/>
                <a:ea typeface="Calibri"/>
                <a:cs typeface="Calibri"/>
                <a:sym typeface="Calibri"/>
              </a:rPr>
              <a:t>The Buckhorn High School Band </a:t>
            </a:r>
            <a:br>
              <a:rPr b="1" i="0" lang="en-US" sz="3600" u="none" cap="none" strike="noStrike">
                <a:solidFill>
                  <a:schemeClr val="dk1"/>
                </a:solidFill>
                <a:latin typeface="Calibri"/>
                <a:ea typeface="Calibri"/>
                <a:cs typeface="Calibri"/>
                <a:sym typeface="Calibri"/>
              </a:rPr>
            </a:br>
            <a:r>
              <a:rPr b="1" i="0" lang="en-US" sz="3600" u="none" cap="none" strike="noStrike">
                <a:solidFill>
                  <a:schemeClr val="dk1"/>
                </a:solidFill>
                <a:latin typeface="Calibri"/>
                <a:ea typeface="Calibri"/>
                <a:cs typeface="Calibri"/>
                <a:sym typeface="Calibri"/>
              </a:rPr>
              <a:t>Booster Association</a:t>
            </a:r>
            <a:endParaRPr/>
          </a:p>
        </p:txBody>
      </p:sp>
      <p:sp>
        <p:nvSpPr>
          <p:cNvPr id="91" name="Google Shape;91;p14"/>
          <p:cNvSpPr txBox="1"/>
          <p:nvPr>
            <p:ph idx="1" type="body"/>
          </p:nvPr>
        </p:nvSpPr>
        <p:spPr>
          <a:xfrm>
            <a:off x="495300" y="2743200"/>
            <a:ext cx="8229600" cy="411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0" i="1" sz="2000" u="none" cap="none" strike="noStrike">
              <a:solidFill>
                <a:schemeClr val="dk1"/>
              </a:solidFill>
              <a:latin typeface="Calibri"/>
              <a:ea typeface="Calibri"/>
              <a:cs typeface="Calibri"/>
              <a:sym typeface="Calibri"/>
            </a:endParaRPr>
          </a:p>
          <a:p>
            <a:pPr indent="0" lvl="0" marL="0" marR="0" rtl="0" algn="ctr">
              <a:lnSpc>
                <a:spcPct val="100000"/>
              </a:lnSpc>
              <a:spcBef>
                <a:spcPts val="440"/>
              </a:spcBef>
              <a:spcAft>
                <a:spcPts val="0"/>
              </a:spcAft>
              <a:buClr>
                <a:schemeClr val="dk1"/>
              </a:buClr>
              <a:buSzPts val="2200"/>
              <a:buFont typeface="Arial"/>
              <a:buNone/>
            </a:pPr>
            <a:r>
              <a:rPr b="0" i="1" lang="en-US" sz="2200" u="none" cap="none" strike="noStrike">
                <a:solidFill>
                  <a:schemeClr val="dk1"/>
                </a:solidFill>
                <a:latin typeface="Calibri"/>
                <a:ea typeface="Calibri"/>
                <a:cs typeface="Calibri"/>
                <a:sym typeface="Calibri"/>
              </a:rPr>
              <a:t>The Buckhorn High School Band Booster Association is a non-profit organization comprised of the parents of the Buckhorn High School Band’s student members.  The band program receives NO state funding and therefore relies COMPLETELY upon the Association’s support.  Its purpose is to provide personal and financial support to the Buckhorn High School Band program through volunteerism and fundraising efforts so it is able to obtain all that is essential to the success of this award-winning program.</a:t>
            </a:r>
            <a:endParaRPr/>
          </a:p>
          <a:p>
            <a:pPr indent="-203200" lvl="0" marL="342900" marR="0" rtl="0" algn="l">
              <a:spcBef>
                <a:spcPts val="440"/>
              </a:spcBef>
              <a:spcAft>
                <a:spcPts val="0"/>
              </a:spcAft>
              <a:buClr>
                <a:schemeClr val="dk1"/>
              </a:buClr>
              <a:buSzPts val="2200"/>
              <a:buFont typeface="Arial"/>
              <a:buNone/>
            </a:pPr>
            <a:r>
              <a:t/>
            </a:r>
            <a:endParaRPr b="0" i="1" sz="2200" u="none">
              <a:solidFill>
                <a:schemeClr val="dk1"/>
              </a:solidFill>
              <a:latin typeface="Calibri"/>
              <a:ea typeface="Calibri"/>
              <a:cs typeface="Calibri"/>
              <a:sym typeface="Calibri"/>
            </a:endParaRPr>
          </a:p>
        </p:txBody>
      </p:sp>
      <p:pic>
        <p:nvPicPr>
          <p:cNvPr id="92" name="Google Shape;92;p14"/>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04800" y="1219200"/>
            <a:ext cx="8458200" cy="1143000"/>
          </a:xfrm>
          <a:prstGeom prst="rect">
            <a:avLst/>
          </a:prstGeom>
          <a:noFill/>
          <a:ln>
            <a:noFill/>
          </a:ln>
        </p:spPr>
        <p:txBody>
          <a:bodyPr anchorCtr="0" anchor="ctr" bIns="45700" lIns="91425" spcFirstLastPara="1" rIns="91425" wrap="square" tIns="45700">
            <a:noAutofit/>
          </a:bodyPr>
          <a:lstStyle/>
          <a:p>
            <a:pPr indent="0" lvl="0" marL="0" marR="0" rtl="0">
              <a:lnSpc>
                <a:spcPct val="100000"/>
              </a:lnSpc>
              <a:spcBef>
                <a:spcPts val="0"/>
              </a:spcBef>
              <a:spcAft>
                <a:spcPts val="0"/>
              </a:spcAft>
              <a:buClr>
                <a:schemeClr val="dk1"/>
              </a:buClr>
              <a:buSzPts val="4400"/>
              <a:buFont typeface="Calibri"/>
              <a:buNone/>
            </a:pPr>
            <a:r>
              <a:rPr b="1" i="0" lang="en-US" sz="3600" u="sng" cap="none" strike="noStrike">
                <a:solidFill>
                  <a:schemeClr val="dk1"/>
                </a:solidFill>
                <a:latin typeface="Calibri"/>
                <a:ea typeface="Calibri"/>
                <a:cs typeface="Calibri"/>
                <a:sym typeface="Calibri"/>
              </a:rPr>
              <a:t>Your</a:t>
            </a:r>
            <a:r>
              <a:rPr b="1" i="0" lang="en-US" sz="3600" u="none" cap="none" strike="noStrike">
                <a:solidFill>
                  <a:schemeClr val="dk1"/>
                </a:solidFill>
                <a:latin typeface="Calibri"/>
                <a:ea typeface="Calibri"/>
                <a:cs typeface="Calibri"/>
                <a:sym typeface="Calibri"/>
              </a:rPr>
              <a:t> Band Booster Association</a:t>
            </a:r>
            <a:endParaRPr sz="3600"/>
          </a:p>
        </p:txBody>
      </p:sp>
      <p:sp>
        <p:nvSpPr>
          <p:cNvPr id="98" name="Google Shape;98;p15"/>
          <p:cNvSpPr txBox="1"/>
          <p:nvPr>
            <p:ph idx="1" type="body"/>
          </p:nvPr>
        </p:nvSpPr>
        <p:spPr>
          <a:xfrm>
            <a:off x="495300" y="2057400"/>
            <a:ext cx="8229600" cy="4114800"/>
          </a:xfrm>
          <a:prstGeom prst="rect">
            <a:avLst/>
          </a:prstGeom>
          <a:noFill/>
          <a:ln>
            <a:noFill/>
          </a:ln>
        </p:spPr>
        <p:txBody>
          <a:bodyPr anchorCtr="0" anchor="t" bIns="45700" lIns="91425" spcFirstLastPara="1" rIns="91425" wrap="square" tIns="45700">
            <a:noAutofit/>
          </a:bodyPr>
          <a:lstStyle/>
          <a:p>
            <a:pPr indent="0" lvl="0" marL="342900" marR="0" rtl="0" algn="l">
              <a:lnSpc>
                <a:spcPct val="100000"/>
              </a:lnSpc>
              <a:spcBef>
                <a:spcPts val="0"/>
              </a:spcBef>
              <a:spcAft>
                <a:spcPts val="0"/>
              </a:spcAft>
              <a:buNone/>
            </a:pPr>
            <a:r>
              <a:t/>
            </a:r>
            <a:endParaRPr sz="2800"/>
          </a:p>
          <a:p>
            <a:pPr indent="-3175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Membership - As a </a:t>
            </a:r>
            <a:r>
              <a:rPr b="0" i="0" lang="en-US" sz="2400" u="none" cap="none" strike="noStrike">
                <a:solidFill>
                  <a:schemeClr val="dk1"/>
                </a:solidFill>
                <a:latin typeface="Calibri"/>
                <a:ea typeface="Calibri"/>
                <a:cs typeface="Calibri"/>
                <a:sym typeface="Calibri"/>
              </a:rPr>
              <a:t>parent or legal guardian of a band member</a:t>
            </a:r>
            <a:r>
              <a:rPr lang="en-US" sz="2400"/>
              <a:t> you are part of the association. Monthly fees are required to maintain membership and keep the program running for our students.</a:t>
            </a:r>
            <a:endParaRPr sz="2400"/>
          </a:p>
          <a:p>
            <a:pPr indent="0" lvl="0" marL="342900" marR="0" rtl="0" algn="l">
              <a:lnSpc>
                <a:spcPct val="100000"/>
              </a:lnSpc>
              <a:spcBef>
                <a:spcPts val="0"/>
              </a:spcBef>
              <a:spcAft>
                <a:spcPts val="0"/>
              </a:spcAft>
              <a:buNone/>
            </a:pPr>
            <a:r>
              <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Meeting Schedule -</a:t>
            </a:r>
            <a:r>
              <a:rPr lang="en-US" sz="2400"/>
              <a:t> As members it’s important to attend the monthly meetings in </a:t>
            </a:r>
            <a:r>
              <a:rPr b="0" i="0" lang="en-US" sz="2400" u="none" cap="none" strike="noStrike">
                <a:solidFill>
                  <a:schemeClr val="dk1"/>
                </a:solidFill>
                <a:latin typeface="Calibri"/>
                <a:ea typeface="Calibri"/>
                <a:cs typeface="Calibri"/>
                <a:sym typeface="Calibri"/>
              </a:rPr>
              <a:t>August, September, October, February, March and April at a date and time scheduled by the Executive Board.</a:t>
            </a:r>
            <a:endParaRPr sz="2400"/>
          </a:p>
          <a:p>
            <a:pPr indent="0" lvl="0" marL="742950" marR="0" rtl="0" algn="l">
              <a:lnSpc>
                <a:spcPct val="100000"/>
              </a:lnSpc>
              <a:spcBef>
                <a:spcPts val="48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id="99" name="Google Shape;99;p15"/>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152400" y="1066800"/>
            <a:ext cx="8534400" cy="114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r>
              <a:rPr b="1" i="0" lang="en-US" sz="4500" u="none" cap="none" strike="noStrike">
                <a:solidFill>
                  <a:schemeClr val="dk1"/>
                </a:solidFill>
                <a:latin typeface="Calibri"/>
                <a:ea typeface="Calibri"/>
                <a:cs typeface="Calibri"/>
                <a:sym typeface="Calibri"/>
              </a:rPr>
              <a:t>BHS Band </a:t>
            </a:r>
            <a:r>
              <a:rPr b="1" i="0" lang="en-US" sz="4500" u="none" cap="none" strike="noStrike">
                <a:solidFill>
                  <a:schemeClr val="dk1"/>
                </a:solidFill>
                <a:latin typeface="Calibri"/>
                <a:ea typeface="Calibri"/>
                <a:cs typeface="Calibri"/>
                <a:sym typeface="Calibri"/>
              </a:rPr>
              <a:t>Booster Board</a:t>
            </a:r>
            <a:endParaRPr sz="4500"/>
          </a:p>
        </p:txBody>
      </p:sp>
      <p:pic>
        <p:nvPicPr>
          <p:cNvPr id="105" name="Google Shape;105;p16"/>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graphicFrame>
        <p:nvGraphicFramePr>
          <p:cNvPr id="106" name="Google Shape;106;p16"/>
          <p:cNvGraphicFramePr/>
          <p:nvPr/>
        </p:nvGraphicFramePr>
        <p:xfrm>
          <a:off x="304800" y="1858962"/>
          <a:ext cx="3000000" cy="3000000"/>
        </p:xfrm>
        <a:graphic>
          <a:graphicData uri="http://schemas.openxmlformats.org/drawingml/2006/table">
            <a:tbl>
              <a:tblPr>
                <a:noFill/>
                <a:tableStyleId>{0F017C94-89F5-45B7-861A-03F81AE79AB6}</a:tableStyleId>
              </a:tblPr>
              <a:tblGrid>
                <a:gridCol w="3352800"/>
                <a:gridCol w="2209800"/>
                <a:gridCol w="3276600"/>
              </a:tblGrid>
              <a:tr h="365125">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President</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Gordon King</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cap="none" strike="noStrike">
                          <a:solidFill>
                            <a:schemeClr val="hlink"/>
                          </a:solidFill>
                          <a:hlinkClick r:id="rId4"/>
                        </a:rPr>
                        <a:t>BuckBand.Pres@gmail.com</a:t>
                      </a:r>
                      <a:endParaRPr sz="1700"/>
                    </a:p>
                  </a:txBody>
                  <a:tcPr marT="45725" marB="45725" marR="0" marL="0"/>
                </a:tc>
              </a:tr>
              <a:tr h="641350">
                <a:tc>
                  <a:txBody>
                    <a:bodyPr>
                      <a:noAutofit/>
                    </a:bodyPr>
                    <a:lstStyle/>
                    <a:p>
                      <a:pPr indent="0" lvl="0" marL="0" marR="0" rtl="0" algn="l">
                        <a:lnSpc>
                          <a:spcPct val="100000"/>
                        </a:lnSpc>
                        <a:spcBef>
                          <a:spcPts val="0"/>
                        </a:spcBef>
                        <a:spcAft>
                          <a:spcPts val="0"/>
                        </a:spcAft>
                        <a:buClr>
                          <a:schemeClr val="dk1"/>
                        </a:buClr>
                        <a:buSzPts val="1800"/>
                        <a:buFont typeface="Calibri"/>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First Vice-President</a:t>
                      </a:r>
                      <a:endParaRPr/>
                    </a:p>
                    <a:p>
                      <a:pPr indent="0" lvl="0" marL="0" marR="0" rtl="0" algn="l">
                        <a:lnSpc>
                          <a:spcPct val="10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Uniforms/Chaperones/Events</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Sara</a:t>
                      </a:r>
                      <a:r>
                        <a:rPr b="1" lang="en-US" sz="1800">
                          <a:solidFill>
                            <a:schemeClr val="dk1"/>
                          </a:solidFill>
                          <a:latin typeface="Calibri"/>
                          <a:ea typeface="Calibri"/>
                          <a:cs typeface="Calibri"/>
                          <a:sym typeface="Calibri"/>
                        </a:rPr>
                        <a:t>h Posey</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t/>
                      </a:r>
                      <a:endParaRPr/>
                    </a:p>
                    <a:p>
                      <a:pPr indent="0" lvl="0" marL="0" marR="0" rtl="0" algn="l">
                        <a:lnSpc>
                          <a:spcPct val="100000"/>
                        </a:lnSpc>
                        <a:spcBef>
                          <a:spcPts val="0"/>
                        </a:spcBef>
                        <a:spcAft>
                          <a:spcPts val="0"/>
                        </a:spcAft>
                        <a:buClr>
                          <a:schemeClr val="dk1"/>
                        </a:buClr>
                        <a:buSzPts val="1800"/>
                        <a:buFont typeface="Calibri"/>
                        <a:buNone/>
                      </a:pPr>
                      <a:r>
                        <a:rPr b="0" i="0" lang="en-US" sz="1700" u="sng" cap="none" strike="noStrike">
                          <a:solidFill>
                            <a:schemeClr val="hlink"/>
                          </a:solidFill>
                          <a:hlinkClick r:id="rId5"/>
                        </a:rPr>
                        <a:t>BuckBand.1VP@gmail.com</a:t>
                      </a:r>
                      <a:endParaRPr sz="1700"/>
                    </a:p>
                    <a:p>
                      <a:pPr indent="0" lvl="0" marL="0" marR="0" rtl="0" algn="l">
                        <a:spcBef>
                          <a:spcPts val="0"/>
                        </a:spcBef>
                        <a:spcAft>
                          <a:spcPts val="0"/>
                        </a:spcAft>
                        <a:buNone/>
                      </a:pPr>
                      <a:r>
                        <a:t/>
                      </a:r>
                      <a:endParaRPr b="0" i="0" sz="1700" u="sng">
                        <a:solidFill>
                          <a:schemeClr val="hlink"/>
                        </a:solidFill>
                        <a:hlinkClick r:id="rId6"/>
                      </a:endParaRPr>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Second Vice-President</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Concessions/Stadium Clean Up</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David Donnelly</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7"/>
                        </a:rPr>
                        <a:t>BuckBand.2VP@gmail.com</a:t>
                      </a:r>
                      <a:endParaRPr sz="1700"/>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Assistant Second Vice-President</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Concessions/Stadium Clean Up </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Carla Jungen &amp; Sharron Cleere</a:t>
                      </a:r>
                      <a:r>
                        <a:rPr b="1" i="0" lang="en-US" sz="1800" u="none">
                          <a:solidFill>
                            <a:schemeClr val="dk1"/>
                          </a:solidFill>
                          <a:latin typeface="Calibri"/>
                          <a:ea typeface="Calibri"/>
                          <a:cs typeface="Calibri"/>
                          <a:sym typeface="Calibri"/>
                        </a:rPr>
                        <a:t> </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8"/>
                        </a:rPr>
                        <a:t>BuckBand.2VPAsst@gmail.com</a:t>
                      </a:r>
                      <a:endParaRPr sz="1700"/>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Third Vice-President</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Fundraising</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Melanie Jackson</a:t>
                      </a:r>
                      <a:r>
                        <a:rPr b="1" i="0" lang="en-US" sz="1800" u="none">
                          <a:solidFill>
                            <a:schemeClr val="dk1"/>
                          </a:solidFill>
                          <a:latin typeface="Calibri"/>
                          <a:ea typeface="Calibri"/>
                          <a:cs typeface="Calibri"/>
                          <a:sym typeface="Calibri"/>
                        </a:rPr>
                        <a:t> </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9"/>
                        </a:rPr>
                        <a:t>BuckBand.3VP@gmail.com</a:t>
                      </a:r>
                      <a:endParaRPr sz="1700"/>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Treasurer</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Finances</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Mary Miller</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10"/>
                        </a:rPr>
                        <a:t>BuckBand.Treas@gmail.com</a:t>
                      </a:r>
                      <a:endParaRPr sz="1700"/>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Assistant Treasurer </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Finances</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Lorraine Miller</a:t>
                      </a:r>
                      <a:r>
                        <a:rPr b="1" i="0" lang="en-US" sz="1800" u="none">
                          <a:solidFill>
                            <a:schemeClr val="dk1"/>
                          </a:solidFill>
                          <a:latin typeface="Calibri"/>
                          <a:ea typeface="Calibri"/>
                          <a:cs typeface="Calibri"/>
                          <a:sym typeface="Calibri"/>
                        </a:rPr>
                        <a:t> </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11"/>
                        </a:rPr>
                        <a:t>BuckBand.TreasAsst@gmail.com</a:t>
                      </a:r>
                      <a:endParaRPr sz="1700"/>
                    </a:p>
                  </a:txBody>
                  <a:tcPr marT="45725" marB="45725" marR="0" marL="0"/>
                </a:tc>
              </a:tr>
              <a:tr h="609600">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Secretary</a:t>
                      </a:r>
                      <a:endParaRPr/>
                    </a:p>
                    <a:p>
                      <a:pPr indent="0" lvl="0" marL="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Charms/Docs/Social/Web</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LaVeta Solanto</a:t>
                      </a:r>
                      <a:r>
                        <a:rPr b="1" i="0" lang="en-US" sz="1800" u="none">
                          <a:solidFill>
                            <a:schemeClr val="dk1"/>
                          </a:solidFill>
                          <a:latin typeface="Calibri"/>
                          <a:ea typeface="Calibri"/>
                          <a:cs typeface="Calibri"/>
                          <a:sym typeface="Calibri"/>
                        </a:rPr>
                        <a:t> </a:t>
                      </a:r>
                      <a:endParaRPr/>
                    </a:p>
                  </a:txBody>
                  <a:tcPr marT="45725" marB="45725" marR="0" marL="0"/>
                </a:tc>
                <a:tc>
                  <a:txBody>
                    <a:bodyPr>
                      <a:noAutofit/>
                    </a:bodyPr>
                    <a:lstStyle/>
                    <a:p>
                      <a:pPr indent="0" lvl="0" marL="0" marR="0" rtl="0" algn="l">
                        <a:lnSpc>
                          <a:spcPct val="100000"/>
                        </a:lnSpc>
                        <a:spcBef>
                          <a:spcPts val="0"/>
                        </a:spcBef>
                        <a:spcAft>
                          <a:spcPts val="0"/>
                        </a:spcAft>
                        <a:buClr>
                          <a:schemeClr val="dk1"/>
                        </a:buClr>
                        <a:buSzPts val="1800"/>
                        <a:buFont typeface="Calibri"/>
                        <a:buNone/>
                      </a:pPr>
                      <a:r>
                        <a:rPr b="0" i="0" lang="en-US" sz="1700" u="sng">
                          <a:solidFill>
                            <a:schemeClr val="hlink"/>
                          </a:solidFill>
                          <a:hlinkClick r:id="rId12"/>
                        </a:rPr>
                        <a:t>BuckBand.Sec@gmail.com</a:t>
                      </a:r>
                      <a:endParaRPr sz="1700"/>
                    </a:p>
                  </a:txBody>
                  <a:tcPr marT="45725" marB="45725" marR="0" marL="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12" name="Google Shape;112;p17"/>
          <p:cNvSpPr txBox="1"/>
          <p:nvPr>
            <p:ph type="title"/>
          </p:nvPr>
        </p:nvSpPr>
        <p:spPr>
          <a:xfrm>
            <a:off x="381000" y="1143000"/>
            <a:ext cx="8458200" cy="914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August Meeting Business</a:t>
            </a:r>
            <a:br>
              <a:rPr b="0" i="0" lang="en-US" sz="4400" u="none" cap="none" strike="noStrike">
                <a:solidFill>
                  <a:schemeClr val="dk1"/>
                </a:solidFill>
                <a:latin typeface="Anton"/>
                <a:ea typeface="Anton"/>
                <a:cs typeface="Anton"/>
                <a:sym typeface="Anton"/>
              </a:rPr>
            </a:br>
            <a:endParaRPr/>
          </a:p>
        </p:txBody>
      </p:sp>
      <p:sp>
        <p:nvSpPr>
          <p:cNvPr id="113" name="Google Shape;113;p17"/>
          <p:cNvSpPr txBox="1"/>
          <p:nvPr>
            <p:ph idx="1" type="body"/>
          </p:nvPr>
        </p:nvSpPr>
        <p:spPr>
          <a:xfrm>
            <a:off x="609600" y="1981200"/>
            <a:ext cx="8229600" cy="4592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0"/>
              </a:spcBef>
              <a:spcAft>
                <a:spcPts val="0"/>
              </a:spcAft>
              <a:buSzPts val="2800"/>
              <a:buChar char="●"/>
            </a:pPr>
            <a:r>
              <a:rPr b="0" i="0" lang="en-US" sz="2800" u="none" cap="none" strike="noStrike">
                <a:solidFill>
                  <a:schemeClr val="dk1"/>
                </a:solidFill>
                <a:latin typeface="Calibri"/>
                <a:ea typeface="Calibri"/>
                <a:cs typeface="Calibri"/>
                <a:sym typeface="Calibri"/>
              </a:rPr>
              <a:t>1</a:t>
            </a:r>
            <a:r>
              <a:rPr lang="en-US" sz="2800"/>
              <a:t>8</a:t>
            </a:r>
            <a:r>
              <a:rPr b="0" i="0" lang="en-US" sz="2800" u="none" cap="none" strike="noStrike">
                <a:solidFill>
                  <a:schemeClr val="dk1"/>
                </a:solidFill>
                <a:latin typeface="Calibri"/>
                <a:ea typeface="Calibri"/>
                <a:cs typeface="Calibri"/>
                <a:sym typeface="Calibri"/>
              </a:rPr>
              <a:t>/1</a:t>
            </a:r>
            <a:r>
              <a:rPr lang="en-US" sz="2800"/>
              <a:t>9</a:t>
            </a:r>
            <a:r>
              <a:rPr b="0" i="0" lang="en-US" sz="2800" u="none" cap="none" strike="noStrike">
                <a:solidFill>
                  <a:schemeClr val="dk1"/>
                </a:solidFill>
                <a:latin typeface="Calibri"/>
                <a:ea typeface="Calibri"/>
                <a:cs typeface="Calibri"/>
                <a:sym typeface="Calibri"/>
              </a:rPr>
              <a:t> Operational Budget</a:t>
            </a:r>
            <a:r>
              <a:rPr lang="en-US" sz="2800"/>
              <a:t>: </a:t>
            </a:r>
            <a:r>
              <a:rPr b="0" i="0" lang="en-US" sz="2800" u="none" cap="none" strike="noStrike">
                <a:solidFill>
                  <a:schemeClr val="dk1"/>
                </a:solidFill>
                <a:latin typeface="Calibri"/>
                <a:ea typeface="Calibri"/>
                <a:cs typeface="Calibri"/>
                <a:sym typeface="Calibri"/>
              </a:rPr>
              <a:t>Available for reference </a:t>
            </a:r>
            <a:r>
              <a:rPr lang="en-US" sz="2800"/>
              <a:t>in </a:t>
            </a:r>
            <a:r>
              <a:rPr b="0" i="0" lang="en-US" sz="2800" u="none" cap="none" strike="noStrike">
                <a:solidFill>
                  <a:schemeClr val="dk1"/>
                </a:solidFill>
                <a:latin typeface="Calibri"/>
                <a:ea typeface="Calibri"/>
                <a:cs typeface="Calibri"/>
                <a:sym typeface="Calibri"/>
              </a:rPr>
              <a:t>CHARMS </a:t>
            </a:r>
            <a:r>
              <a:rPr lang="en-US" sz="2800"/>
              <a:t>under Files &amp; Handouts Tab</a:t>
            </a:r>
            <a:endParaRPr sz="2800"/>
          </a:p>
          <a:p>
            <a:pPr indent="-381000" lvl="1" marL="914400" marR="0" rtl="0" algn="l">
              <a:lnSpc>
                <a:spcPct val="90000"/>
              </a:lnSpc>
              <a:spcBef>
                <a:spcPts val="0"/>
              </a:spcBef>
              <a:spcAft>
                <a:spcPts val="0"/>
              </a:spcAft>
              <a:buSzPts val="2400"/>
              <a:buChar char="○"/>
            </a:pPr>
            <a:r>
              <a:rPr lang="en-US" sz="2400"/>
              <a:t>Approved in June by new Board</a:t>
            </a:r>
            <a:endParaRPr sz="2400"/>
          </a:p>
          <a:p>
            <a:pPr indent="0" lvl="0" marL="914400" marR="0" rtl="0" algn="l">
              <a:lnSpc>
                <a:spcPct val="90000"/>
              </a:lnSpc>
              <a:spcBef>
                <a:spcPts val="0"/>
              </a:spcBef>
              <a:spcAft>
                <a:spcPts val="0"/>
              </a:spcAft>
              <a:buNone/>
            </a:pPr>
            <a:r>
              <a:rPr lang="en-US" sz="2400"/>
              <a:t>Includes:</a:t>
            </a:r>
            <a:endParaRPr sz="2400"/>
          </a:p>
          <a:p>
            <a:pPr indent="-254000" lvl="4" marL="2057400" marR="0" rtl="0" algn="l">
              <a:lnSpc>
                <a:spcPct val="90000"/>
              </a:lnSpc>
              <a:spcBef>
                <a:spcPts val="0"/>
              </a:spcBef>
              <a:spcAft>
                <a:spcPts val="0"/>
              </a:spcAft>
              <a:buSzPts val="2400"/>
              <a:buChar char="»"/>
            </a:pPr>
            <a:r>
              <a:rPr lang="en-US" sz="2400"/>
              <a:t>repurpose of uniform fund contribution to new truck</a:t>
            </a:r>
            <a:endParaRPr sz="2400"/>
          </a:p>
          <a:p>
            <a:pPr indent="-254000" lvl="4" marL="2057400" marR="0" rtl="0" algn="l">
              <a:lnSpc>
                <a:spcPct val="90000"/>
              </a:lnSpc>
              <a:spcBef>
                <a:spcPts val="0"/>
              </a:spcBef>
              <a:spcAft>
                <a:spcPts val="0"/>
              </a:spcAft>
              <a:buSzPts val="2400"/>
              <a:buChar char="»"/>
            </a:pPr>
            <a:r>
              <a:rPr lang="en-US" sz="2400"/>
              <a:t>paid off trailer loan 1 year early</a:t>
            </a:r>
            <a:endParaRPr sz="2400"/>
          </a:p>
          <a:p>
            <a:pPr indent="0" lvl="0" marL="2057400" marR="0" rtl="0" algn="l">
              <a:lnSpc>
                <a:spcPct val="90000"/>
              </a:lnSpc>
              <a:spcBef>
                <a:spcPts val="0"/>
              </a:spcBef>
              <a:spcAft>
                <a:spcPts val="0"/>
              </a:spcAft>
              <a:buNone/>
            </a:pPr>
            <a:r>
              <a:t/>
            </a:r>
            <a:endParaRPr sz="2400"/>
          </a:p>
          <a:p>
            <a:pPr indent="-406400" lvl="0" marL="457200" marR="0" rtl="0" algn="l">
              <a:lnSpc>
                <a:spcPct val="90000"/>
              </a:lnSpc>
              <a:spcBef>
                <a:spcPts val="0"/>
              </a:spcBef>
              <a:spcAft>
                <a:spcPts val="0"/>
              </a:spcAft>
              <a:buSzPts val="2800"/>
              <a:buChar char="●"/>
            </a:pPr>
            <a:r>
              <a:rPr b="0" i="0" lang="en-US" sz="2800" u="none" cap="none" strike="noStrike">
                <a:solidFill>
                  <a:schemeClr val="dk1"/>
                </a:solidFill>
                <a:latin typeface="Calibri"/>
                <a:ea typeface="Calibri"/>
                <a:cs typeface="Calibri"/>
                <a:sym typeface="Calibri"/>
              </a:rPr>
              <a:t>No fee increases</a:t>
            </a:r>
            <a:r>
              <a:rPr lang="en-US" sz="2800"/>
              <a:t> …however </a:t>
            </a:r>
            <a:endParaRPr sz="2800"/>
          </a:p>
          <a:p>
            <a:pPr indent="-381000" lvl="1" marL="914400" marR="0" rtl="0" algn="l">
              <a:lnSpc>
                <a:spcPct val="90000"/>
              </a:lnSpc>
              <a:spcBef>
                <a:spcPts val="0"/>
              </a:spcBef>
              <a:spcAft>
                <a:spcPts val="0"/>
              </a:spcAft>
              <a:buSzPts val="2400"/>
              <a:buChar char="○"/>
            </a:pPr>
            <a:r>
              <a:rPr lang="en-US" sz="2400"/>
              <a:t>Need fees paid on time!</a:t>
            </a:r>
            <a:endParaRPr sz="2400"/>
          </a:p>
          <a:p>
            <a:pPr indent="-381000" lvl="1" marL="914400" marR="0" rtl="0" algn="l">
              <a:lnSpc>
                <a:spcPct val="90000"/>
              </a:lnSpc>
              <a:spcBef>
                <a:spcPts val="0"/>
              </a:spcBef>
              <a:spcAft>
                <a:spcPts val="0"/>
              </a:spcAft>
              <a:buSzPts val="2400"/>
              <a:buChar char="○"/>
            </a:pPr>
            <a:r>
              <a:rPr lang="en-US" sz="2400"/>
              <a:t>Substantial GF fundraising required for the new truck</a:t>
            </a:r>
            <a:endParaRPr sz="2400"/>
          </a:p>
          <a:p>
            <a:pPr indent="-381000" lvl="1" marL="914400" marR="0" rtl="0" algn="l">
              <a:lnSpc>
                <a:spcPct val="90000"/>
              </a:lnSpc>
              <a:spcBef>
                <a:spcPts val="0"/>
              </a:spcBef>
              <a:spcAft>
                <a:spcPts val="0"/>
              </a:spcAft>
              <a:buSzPts val="2400"/>
              <a:buChar char="○"/>
            </a:pPr>
            <a:r>
              <a:rPr lang="en-US" sz="2400"/>
              <a:t>Reductions in several areas</a:t>
            </a:r>
            <a:endParaRPr sz="2400"/>
          </a:p>
          <a:p>
            <a:pPr indent="0" lvl="0" marL="0" marR="0" rtl="0" algn="l">
              <a:lnSpc>
                <a:spcPct val="90000"/>
              </a:lnSpc>
              <a:spcBef>
                <a:spcPts val="560"/>
              </a:spcBef>
              <a:spcAft>
                <a:spcPts val="0"/>
              </a:spcAft>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18"/>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sp>
        <p:nvSpPr>
          <p:cNvPr id="119" name="Google Shape;119;p18"/>
          <p:cNvSpPr txBox="1"/>
          <p:nvPr>
            <p:ph type="title"/>
          </p:nvPr>
        </p:nvSpPr>
        <p:spPr>
          <a:xfrm>
            <a:off x="381000" y="1143000"/>
            <a:ext cx="8458200" cy="914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r>
              <a:rPr b="1" lang="en-US"/>
              <a:t>Equipment Crew</a:t>
            </a:r>
            <a:endParaRPr/>
          </a:p>
        </p:txBody>
      </p:sp>
      <p:sp>
        <p:nvSpPr>
          <p:cNvPr id="120" name="Google Shape;120;p18"/>
          <p:cNvSpPr txBox="1"/>
          <p:nvPr>
            <p:ph idx="1" type="body"/>
          </p:nvPr>
        </p:nvSpPr>
        <p:spPr>
          <a:xfrm>
            <a:off x="290675" y="1828800"/>
            <a:ext cx="85485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2800"/>
          </a:p>
          <a:p>
            <a:pPr indent="-406400" lvl="0" marL="457200" marR="0" rtl="0" algn="l">
              <a:lnSpc>
                <a:spcPct val="90000"/>
              </a:lnSpc>
              <a:spcBef>
                <a:spcPts val="0"/>
              </a:spcBef>
              <a:spcAft>
                <a:spcPts val="0"/>
              </a:spcAft>
              <a:buSzPts val="2800"/>
              <a:buChar char="●"/>
            </a:pPr>
            <a:r>
              <a:rPr lang="en-US" sz="2800"/>
              <a:t>Need several more volunteers</a:t>
            </a:r>
            <a:endParaRPr sz="2800"/>
          </a:p>
          <a:p>
            <a:pPr indent="0" lvl="0" marL="457200" marR="0" rtl="0" algn="l">
              <a:lnSpc>
                <a:spcPct val="90000"/>
              </a:lnSpc>
              <a:spcBef>
                <a:spcPts val="0"/>
              </a:spcBef>
              <a:spcAft>
                <a:spcPts val="0"/>
              </a:spcAft>
              <a:buNone/>
            </a:pPr>
            <a:r>
              <a:t/>
            </a:r>
            <a:endParaRPr sz="2800"/>
          </a:p>
          <a:p>
            <a:pPr indent="-406400" lvl="0" marL="457200" marR="0" rtl="0" algn="l">
              <a:lnSpc>
                <a:spcPct val="90000"/>
              </a:lnSpc>
              <a:spcBef>
                <a:spcPts val="0"/>
              </a:spcBef>
              <a:spcAft>
                <a:spcPts val="0"/>
              </a:spcAft>
              <a:buSzPts val="2800"/>
              <a:buChar char="●"/>
            </a:pPr>
            <a:r>
              <a:rPr lang="en-US" sz="2800"/>
              <a:t>Free access to games &amp; competitions</a:t>
            </a:r>
            <a:endParaRPr sz="2800"/>
          </a:p>
          <a:p>
            <a:pPr indent="0" lvl="0" marL="457200" marR="0" rtl="0" algn="l">
              <a:lnSpc>
                <a:spcPct val="90000"/>
              </a:lnSpc>
              <a:spcBef>
                <a:spcPts val="0"/>
              </a:spcBef>
              <a:spcAft>
                <a:spcPts val="0"/>
              </a:spcAft>
              <a:buNone/>
            </a:pPr>
            <a:r>
              <a:t/>
            </a:r>
            <a:endParaRPr sz="2800"/>
          </a:p>
          <a:p>
            <a:pPr indent="-406400" lvl="0" marL="457200" marR="0" rtl="0" algn="l">
              <a:lnSpc>
                <a:spcPct val="90000"/>
              </a:lnSpc>
              <a:spcBef>
                <a:spcPts val="0"/>
              </a:spcBef>
              <a:spcAft>
                <a:spcPts val="0"/>
              </a:spcAft>
              <a:buSzPts val="2800"/>
              <a:buChar char="●"/>
            </a:pPr>
            <a:r>
              <a:rPr lang="en-US" sz="2800"/>
              <a:t>No charms sign ups, contact Gordon</a:t>
            </a:r>
            <a:endParaRPr sz="2800"/>
          </a:p>
          <a:p>
            <a:pPr indent="0" lvl="0" marL="457200" marR="0" rtl="0" algn="l">
              <a:lnSpc>
                <a:spcPct val="90000"/>
              </a:lnSpc>
              <a:spcBef>
                <a:spcPts val="0"/>
              </a:spcBef>
              <a:spcAft>
                <a:spcPts val="0"/>
              </a:spcAft>
              <a:buNone/>
            </a:pPr>
            <a:r>
              <a:t/>
            </a:r>
            <a:endParaRPr sz="2800"/>
          </a:p>
          <a:p>
            <a:pPr indent="-406400" lvl="0" marL="457200" marR="0" rtl="0" algn="l">
              <a:lnSpc>
                <a:spcPct val="90000"/>
              </a:lnSpc>
              <a:spcBef>
                <a:spcPts val="0"/>
              </a:spcBef>
              <a:spcAft>
                <a:spcPts val="0"/>
              </a:spcAft>
              <a:buSzPts val="2800"/>
              <a:buChar char="●"/>
            </a:pPr>
            <a:r>
              <a:rPr lang="en-US" sz="2800"/>
              <a:t>Flexible Friday schedule for early loading ideal</a:t>
            </a:r>
            <a:endParaRPr sz="2800"/>
          </a:p>
          <a:p>
            <a:pPr indent="0" lvl="0" marL="457200" marR="0" rtl="0" algn="l">
              <a:lnSpc>
                <a:spcPct val="90000"/>
              </a:lnSpc>
              <a:spcBef>
                <a:spcPts val="0"/>
              </a:spcBef>
              <a:spcAft>
                <a:spcPts val="0"/>
              </a:spcAft>
              <a:buNone/>
            </a:pPr>
            <a:r>
              <a:t/>
            </a:r>
            <a:endParaRPr sz="2800"/>
          </a:p>
          <a:p>
            <a:pPr indent="-406400" lvl="0" marL="457200" marR="0" rtl="0" algn="l">
              <a:lnSpc>
                <a:spcPct val="90000"/>
              </a:lnSpc>
              <a:spcBef>
                <a:spcPts val="0"/>
              </a:spcBef>
              <a:spcAft>
                <a:spcPts val="0"/>
              </a:spcAft>
              <a:buSzPts val="2800"/>
              <a:buChar char="●"/>
            </a:pPr>
            <a:r>
              <a:rPr lang="en-US" sz="2800"/>
              <a:t>Competition days start early, end late … but worth it!</a:t>
            </a:r>
            <a:endParaRPr sz="2800"/>
          </a:p>
          <a:p>
            <a:pPr indent="0" lvl="0" marL="0" marR="0" rtl="0" algn="l">
              <a:lnSpc>
                <a:spcPct val="90000"/>
              </a:lnSpc>
              <a:spcBef>
                <a:spcPts val="0"/>
              </a:spcBef>
              <a:spcAft>
                <a:spcPts val="0"/>
              </a:spcAft>
              <a:buNone/>
            </a:pPr>
            <a:r>
              <a:t/>
            </a:r>
            <a:endParaRPr sz="2800"/>
          </a:p>
          <a:p>
            <a:pPr indent="0" lvl="0" marL="0" marR="0" rtl="0" algn="l">
              <a:lnSpc>
                <a:spcPct val="90000"/>
              </a:lnSpc>
              <a:spcBef>
                <a:spcPts val="560"/>
              </a:spcBef>
              <a:spcAft>
                <a:spcPts val="0"/>
              </a:spcAft>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0" l="0" r="0" t="0"/>
          <a:stretch/>
        </p:blipFill>
        <p:spPr>
          <a:xfrm>
            <a:off x="152400" y="152400"/>
            <a:ext cx="8915401" cy="1143000"/>
          </a:xfrm>
          <a:prstGeom prst="rect">
            <a:avLst/>
          </a:prstGeom>
          <a:noFill/>
          <a:ln>
            <a:noFill/>
          </a:ln>
        </p:spPr>
      </p:pic>
      <p:sp>
        <p:nvSpPr>
          <p:cNvPr id="126" name="Google Shape;126;p19"/>
          <p:cNvSpPr txBox="1"/>
          <p:nvPr>
            <p:ph type="title"/>
          </p:nvPr>
        </p:nvSpPr>
        <p:spPr>
          <a:xfrm>
            <a:off x="381000" y="1143000"/>
            <a:ext cx="8458200" cy="914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r>
              <a:rPr b="1" lang="en-US"/>
              <a:t>Competitions</a:t>
            </a:r>
            <a:endParaRPr/>
          </a:p>
        </p:txBody>
      </p:sp>
      <p:sp>
        <p:nvSpPr>
          <p:cNvPr id="127" name="Google Shape;127;p19"/>
          <p:cNvSpPr txBox="1"/>
          <p:nvPr>
            <p:ph idx="1" type="body"/>
          </p:nvPr>
        </p:nvSpPr>
        <p:spPr>
          <a:xfrm>
            <a:off x="609600" y="2057400"/>
            <a:ext cx="8229600" cy="4114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0"/>
              </a:spcBef>
              <a:spcAft>
                <a:spcPts val="0"/>
              </a:spcAft>
              <a:buSzPts val="2800"/>
              <a:buChar char="●"/>
            </a:pPr>
            <a:r>
              <a:rPr lang="en-US" sz="2800"/>
              <a:t>Sep 22nd - Stone River Championship</a:t>
            </a:r>
            <a:endParaRPr sz="2800"/>
          </a:p>
          <a:p>
            <a:pPr indent="-406400" lvl="1" marL="914400" marR="0" rtl="0" algn="l">
              <a:lnSpc>
                <a:spcPct val="90000"/>
              </a:lnSpc>
              <a:spcBef>
                <a:spcPts val="0"/>
              </a:spcBef>
              <a:spcAft>
                <a:spcPts val="0"/>
              </a:spcAft>
              <a:buSzPts val="2800"/>
              <a:buChar char="○"/>
            </a:pPr>
            <a:r>
              <a:rPr lang="en-US"/>
              <a:t>Siegel HS, </a:t>
            </a:r>
            <a:r>
              <a:rPr lang="en-US" sz="2800"/>
              <a:t>Murfreesboro</a:t>
            </a:r>
            <a:r>
              <a:rPr lang="en-US"/>
              <a:t> </a:t>
            </a:r>
            <a:r>
              <a:rPr lang="en-US" sz="2800"/>
              <a:t>TN</a:t>
            </a:r>
            <a:endParaRPr sz="2800"/>
          </a:p>
          <a:p>
            <a:pPr indent="0" lvl="0" marL="914400" marR="0" rtl="0" algn="l">
              <a:lnSpc>
                <a:spcPct val="90000"/>
              </a:lnSpc>
              <a:spcBef>
                <a:spcPts val="0"/>
              </a:spcBef>
              <a:spcAft>
                <a:spcPts val="0"/>
              </a:spcAft>
              <a:buNone/>
            </a:pPr>
            <a:r>
              <a:t/>
            </a:r>
            <a:endParaRPr sz="2800"/>
          </a:p>
          <a:p>
            <a:pPr indent="-431800" lvl="0" marL="457200" marR="0" rtl="0" algn="l">
              <a:lnSpc>
                <a:spcPct val="90000"/>
              </a:lnSpc>
              <a:spcBef>
                <a:spcPts val="0"/>
              </a:spcBef>
              <a:spcAft>
                <a:spcPts val="0"/>
              </a:spcAft>
              <a:buSzPts val="3200"/>
              <a:buChar char="●"/>
            </a:pPr>
            <a:r>
              <a:rPr lang="en-US" sz="2800"/>
              <a:t>Oct 6th - Trussville Marching Invitational</a:t>
            </a:r>
            <a:r>
              <a:rPr lang="en-US"/>
              <a:t> </a:t>
            </a:r>
            <a:endParaRPr/>
          </a:p>
          <a:p>
            <a:pPr indent="-406400" lvl="1" marL="914400" marR="0" rtl="0" algn="l">
              <a:lnSpc>
                <a:spcPct val="90000"/>
              </a:lnSpc>
              <a:spcBef>
                <a:spcPts val="0"/>
              </a:spcBef>
              <a:spcAft>
                <a:spcPts val="0"/>
              </a:spcAft>
              <a:buSzPts val="2800"/>
              <a:buChar char="○"/>
            </a:pPr>
            <a:r>
              <a:rPr lang="en-US"/>
              <a:t>Hewitt-Trussville HS, Trussville AL</a:t>
            </a:r>
            <a:endParaRPr/>
          </a:p>
          <a:p>
            <a:pPr indent="0" lvl="0" marL="914400" marR="0" rtl="0" algn="l">
              <a:lnSpc>
                <a:spcPct val="90000"/>
              </a:lnSpc>
              <a:spcBef>
                <a:spcPts val="0"/>
              </a:spcBef>
              <a:spcAft>
                <a:spcPts val="0"/>
              </a:spcAft>
              <a:buNone/>
            </a:pPr>
            <a:r>
              <a:t/>
            </a:r>
            <a:endParaRPr/>
          </a:p>
          <a:p>
            <a:pPr indent="-406400" lvl="0" marL="457200" marR="0" rtl="0" algn="l">
              <a:lnSpc>
                <a:spcPct val="90000"/>
              </a:lnSpc>
              <a:spcBef>
                <a:spcPts val="0"/>
              </a:spcBef>
              <a:spcAft>
                <a:spcPts val="0"/>
              </a:spcAft>
              <a:buSzPts val="2800"/>
              <a:buChar char="●"/>
            </a:pPr>
            <a:r>
              <a:rPr lang="en-US" sz="2800"/>
              <a:t>Oct 20th - Contest of Champions</a:t>
            </a:r>
            <a:endParaRPr sz="2800"/>
          </a:p>
          <a:p>
            <a:pPr indent="-406400" lvl="1" marL="914400" marR="0" rtl="0" algn="l">
              <a:lnSpc>
                <a:spcPct val="90000"/>
              </a:lnSpc>
              <a:spcBef>
                <a:spcPts val="0"/>
              </a:spcBef>
              <a:spcAft>
                <a:spcPts val="0"/>
              </a:spcAft>
              <a:buSzPts val="2800"/>
              <a:buChar char="○"/>
            </a:pPr>
            <a:r>
              <a:rPr lang="en-US"/>
              <a:t>Jacksonville State University, Jacksonville AL</a:t>
            </a:r>
            <a:endParaRPr sz="2800"/>
          </a:p>
          <a:p>
            <a:pPr indent="0" lvl="0" marL="914400" marR="0" rtl="0" algn="l">
              <a:lnSpc>
                <a:spcPct val="90000"/>
              </a:lnSpc>
              <a:spcBef>
                <a:spcPts val="0"/>
              </a:spcBef>
              <a:spcAft>
                <a:spcPts val="0"/>
              </a:spcAft>
              <a:buNone/>
            </a:pPr>
            <a:r>
              <a:t/>
            </a:r>
            <a:endParaRPr sz="1200">
              <a:solidFill>
                <a:srgbClr val="222222"/>
              </a:solidFill>
              <a:latin typeface="Arial"/>
              <a:ea typeface="Arial"/>
              <a:cs typeface="Arial"/>
              <a:sym typeface="Arial"/>
            </a:endParaRPr>
          </a:p>
          <a:p>
            <a:pPr indent="0" lvl="0" marL="0" marR="0" rtl="0" algn="l">
              <a:lnSpc>
                <a:spcPct val="90000"/>
              </a:lnSpc>
              <a:spcBef>
                <a:spcPts val="560"/>
              </a:spcBef>
              <a:spcAft>
                <a:spcPts val="0"/>
              </a:spcAft>
              <a:buClr>
                <a:schemeClr val="dk1"/>
              </a:buClr>
              <a:buSzPts val="1100"/>
              <a:buFont typeface="Arial"/>
              <a:buNone/>
            </a:pPr>
            <a:r>
              <a:t/>
            </a:r>
            <a:endParaRPr sz="1200">
              <a:solidFill>
                <a:srgbClr val="222222"/>
              </a:solidFill>
              <a:latin typeface="Arial"/>
              <a:ea typeface="Arial"/>
              <a:cs typeface="Arial"/>
              <a:sym typeface="Arial"/>
            </a:endParaRPr>
          </a:p>
          <a:p>
            <a:pPr indent="0" lvl="0" marL="0" marR="0" rtl="0" algn="l">
              <a:lnSpc>
                <a:spcPct val="90000"/>
              </a:lnSpc>
              <a:spcBef>
                <a:spcPts val="560"/>
              </a:spcBef>
              <a:spcAft>
                <a:spcPts val="0"/>
              </a:spcAft>
              <a:buNone/>
            </a:pPr>
            <a:r>
              <a:t/>
            </a:r>
            <a:endParaRPr sz="2800"/>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2" marL="0" marR="0" rtl="0" algn="l">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0"/>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33" name="Google Shape;133;p20"/>
          <p:cNvSpPr txBox="1"/>
          <p:nvPr>
            <p:ph idx="1" type="body"/>
          </p:nvPr>
        </p:nvSpPr>
        <p:spPr>
          <a:xfrm>
            <a:off x="495300" y="2438400"/>
            <a:ext cx="8229600" cy="3459162"/>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sz="2800"/>
          </a:p>
          <a:p>
            <a:pPr indent="-406400" lvl="0" marL="457200" marR="0" rtl="0" algn="l">
              <a:lnSpc>
                <a:spcPct val="100000"/>
              </a:lnSpc>
              <a:spcBef>
                <a:spcPts val="0"/>
              </a:spcBef>
              <a:spcAft>
                <a:spcPts val="0"/>
              </a:spcAft>
              <a:buSzPts val="2800"/>
              <a:buChar char="●"/>
            </a:pPr>
            <a:r>
              <a:rPr lang="en-US" sz="2800"/>
              <a:t>Committee Chairs - Events: Melissa Hershbine</a:t>
            </a:r>
            <a:endParaRPr sz="2800"/>
          </a:p>
          <a:p>
            <a:pPr indent="0" lvl="0" marL="457200" marR="0" rtl="0" algn="l">
              <a:lnSpc>
                <a:spcPct val="100000"/>
              </a:lnSpc>
              <a:spcBef>
                <a:spcPts val="0"/>
              </a:spcBef>
              <a:spcAft>
                <a:spcPts val="0"/>
              </a:spcAft>
              <a:buNone/>
            </a:pPr>
            <a:r>
              <a:rPr lang="en-US" sz="2800"/>
              <a:t>                                 - Uniforms: Sara Sparks</a:t>
            </a:r>
            <a:endParaRPr sz="2800"/>
          </a:p>
          <a:p>
            <a:pPr indent="0" lvl="0" marL="457200" marR="0" rtl="0" algn="l">
              <a:lnSpc>
                <a:spcPct val="100000"/>
              </a:lnSpc>
              <a:spcBef>
                <a:spcPts val="0"/>
              </a:spcBef>
              <a:spcAft>
                <a:spcPts val="0"/>
              </a:spcAft>
              <a:buNone/>
            </a:pPr>
            <a:r>
              <a:rPr lang="en-US" sz="2800"/>
              <a:t>                                 - Chaperones: Tammy Germany</a:t>
            </a:r>
            <a:endParaRPr sz="2800"/>
          </a:p>
          <a:p>
            <a:pPr indent="0" lvl="0" marL="0" rtl="0">
              <a:spcBef>
                <a:spcPts val="560"/>
              </a:spcBef>
              <a:spcAft>
                <a:spcPts val="0"/>
              </a:spcAft>
              <a:buNone/>
            </a:pPr>
            <a:r>
              <a:t/>
            </a:r>
            <a:endParaRPr sz="2800"/>
          </a:p>
          <a:p>
            <a:pPr indent="-406400" lvl="0" marL="457200" rtl="0">
              <a:spcBef>
                <a:spcPts val="560"/>
              </a:spcBef>
              <a:spcAft>
                <a:spcPts val="0"/>
              </a:spcAft>
              <a:buSzPts val="2800"/>
              <a:buChar char="●"/>
            </a:pPr>
            <a:r>
              <a:rPr lang="en-US" sz="2800"/>
              <a:t>Chaperone volunteering - using charms to sign up</a:t>
            </a:r>
            <a:endParaRPr sz="2800"/>
          </a:p>
          <a:p>
            <a:pPr indent="0" lvl="0" marL="457200" marR="0" rtl="0" algn="l">
              <a:lnSpc>
                <a:spcPct val="100000"/>
              </a:lnSpc>
              <a:spcBef>
                <a:spcPts val="560"/>
              </a:spcBef>
              <a:spcAft>
                <a:spcPts val="0"/>
              </a:spcAft>
              <a:buNone/>
            </a:pPr>
            <a:r>
              <a:rPr lang="en-US" sz="2800"/>
              <a:t> </a:t>
            </a:r>
            <a:endParaRPr/>
          </a:p>
          <a:p>
            <a:pPr indent="-279400" lvl="2"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34" name="Google Shape;134;p20"/>
          <p:cNvSpPr txBox="1"/>
          <p:nvPr>
            <p:ph type="title"/>
          </p:nvPr>
        </p:nvSpPr>
        <p:spPr>
          <a:xfrm>
            <a:off x="457200" y="1295400"/>
            <a:ext cx="8572500" cy="114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Anton"/>
              <a:buNone/>
            </a:pPr>
            <a:r>
              <a:rPr b="0" i="0" lang="en-US" sz="4400" u="none" cap="none" strike="noStrike">
                <a:solidFill>
                  <a:schemeClr val="dk1"/>
                </a:solidFill>
                <a:latin typeface="Anton"/>
                <a:ea typeface="Anton"/>
                <a:cs typeface="Anton"/>
                <a:sym typeface="Anton"/>
              </a:rPr>
              <a:t> </a:t>
            </a:r>
            <a:r>
              <a:rPr b="1" i="0" lang="en-US" sz="4400" u="none" cap="none" strike="noStrike">
                <a:solidFill>
                  <a:schemeClr val="dk1"/>
                </a:solidFill>
                <a:latin typeface="Calibri"/>
                <a:ea typeface="Calibri"/>
                <a:cs typeface="Calibri"/>
                <a:sym typeface="Calibri"/>
              </a:rPr>
              <a:t>1</a:t>
            </a:r>
            <a:r>
              <a:rPr b="1" baseline="30000" i="0" lang="en-US" sz="4400" u="none" cap="none" strike="noStrike">
                <a:solidFill>
                  <a:schemeClr val="dk1"/>
                </a:solidFill>
                <a:latin typeface="Calibri"/>
                <a:ea typeface="Calibri"/>
                <a:cs typeface="Calibri"/>
                <a:sym typeface="Calibri"/>
              </a:rPr>
              <a:t>st</a:t>
            </a:r>
            <a:r>
              <a:rPr b="1" i="0" lang="en-US" sz="4400" u="none" cap="none" strike="noStrike">
                <a:solidFill>
                  <a:schemeClr val="dk1"/>
                </a:solidFill>
                <a:latin typeface="Calibri"/>
                <a:ea typeface="Calibri"/>
                <a:cs typeface="Calibri"/>
                <a:sym typeface="Calibri"/>
              </a:rPr>
              <a:t> VICE-PRESIDENT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1"/>
          <p:cNvPicPr preferRelativeResize="0"/>
          <p:nvPr/>
        </p:nvPicPr>
        <p:blipFill rotWithShape="1">
          <a:blip r:embed="rId3">
            <a:alphaModFix/>
          </a:blip>
          <a:srcRect b="0" l="0" r="0" t="0"/>
          <a:stretch/>
        </p:blipFill>
        <p:spPr>
          <a:xfrm>
            <a:off x="152400" y="152400"/>
            <a:ext cx="8915400" cy="1143000"/>
          </a:xfrm>
          <a:prstGeom prst="rect">
            <a:avLst/>
          </a:prstGeom>
          <a:noFill/>
          <a:ln>
            <a:noFill/>
          </a:ln>
        </p:spPr>
      </p:pic>
      <p:sp>
        <p:nvSpPr>
          <p:cNvPr id="140" name="Google Shape;140;p21"/>
          <p:cNvSpPr txBox="1"/>
          <p:nvPr>
            <p:ph idx="1" type="body"/>
          </p:nvPr>
        </p:nvSpPr>
        <p:spPr>
          <a:xfrm>
            <a:off x="132750" y="2560625"/>
            <a:ext cx="8915400" cy="4024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SzPts val="2800"/>
              <a:buChar char="●"/>
            </a:pPr>
            <a:r>
              <a:rPr b="0" i="0" lang="en-US" sz="2800" u="none">
                <a:solidFill>
                  <a:schemeClr val="dk1"/>
                </a:solidFill>
                <a:latin typeface="Calibri"/>
                <a:ea typeface="Calibri"/>
                <a:cs typeface="Calibri"/>
                <a:sym typeface="Calibri"/>
              </a:rPr>
              <a:t>Concessions volunteering</a:t>
            </a:r>
            <a:r>
              <a:rPr lang="en-US" sz="2800"/>
              <a:t> - using</a:t>
            </a:r>
            <a:r>
              <a:rPr b="0" i="0" lang="en-US" sz="2800" u="none">
                <a:solidFill>
                  <a:schemeClr val="dk1"/>
                </a:solidFill>
                <a:latin typeface="Calibri"/>
                <a:ea typeface="Calibri"/>
                <a:cs typeface="Calibri"/>
                <a:sym typeface="Calibri"/>
              </a:rPr>
              <a:t> charms to sign up</a:t>
            </a:r>
            <a:endParaRPr sz="2800"/>
          </a:p>
          <a:p>
            <a:pPr indent="-406400" lvl="0" marL="457200" marR="0" rtl="0" algn="l">
              <a:lnSpc>
                <a:spcPct val="100000"/>
              </a:lnSpc>
              <a:spcBef>
                <a:spcPts val="0"/>
              </a:spcBef>
              <a:spcAft>
                <a:spcPts val="0"/>
              </a:spcAft>
              <a:buSzPts val="2800"/>
              <a:buChar char="●"/>
            </a:pPr>
            <a:r>
              <a:rPr lang="en-US" sz="2800"/>
              <a:t>Keeping it </a:t>
            </a:r>
            <a:r>
              <a:rPr b="0" i="0" lang="en-US" sz="2800" u="none">
                <a:solidFill>
                  <a:schemeClr val="dk1"/>
                </a:solidFill>
                <a:latin typeface="Calibri"/>
                <a:ea typeface="Calibri"/>
                <a:cs typeface="Calibri"/>
                <a:sym typeface="Calibri"/>
              </a:rPr>
              <a:t>fair</a:t>
            </a:r>
            <a:endParaRPr/>
          </a:p>
          <a:p>
            <a:pPr indent="-406400" lvl="0" marL="457200" marR="0" rtl="0" algn="l">
              <a:lnSpc>
                <a:spcPct val="100000"/>
              </a:lnSpc>
              <a:spcBef>
                <a:spcPts val="0"/>
              </a:spcBef>
              <a:spcAft>
                <a:spcPts val="0"/>
              </a:spcAft>
              <a:buClr>
                <a:schemeClr val="dk1"/>
              </a:buClr>
              <a:buSzPts val="2800"/>
              <a:buFont typeface="Calibri"/>
              <a:buChar char="●"/>
            </a:pPr>
            <a:r>
              <a:rPr b="0" i="0" lang="en-US" sz="2800" u="none">
                <a:solidFill>
                  <a:schemeClr val="dk1"/>
                </a:solidFill>
                <a:latin typeface="Calibri"/>
                <a:ea typeface="Calibri"/>
                <a:cs typeface="Calibri"/>
                <a:sym typeface="Calibri"/>
              </a:rPr>
              <a:t>Clean-up</a:t>
            </a:r>
            <a:endParaRPr b="0" i="0" sz="2800" u="none">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SzPts val="2800"/>
              <a:buChar char="●"/>
            </a:pPr>
            <a:r>
              <a:rPr lang="en-US" sz="2800"/>
              <a:t>Parking and arrival times - important to be on time!</a:t>
            </a:r>
            <a:endParaRPr sz="2800"/>
          </a:p>
          <a:p>
            <a:pPr indent="-406400" lvl="0" marL="457200" marR="0" rtl="0" algn="l">
              <a:lnSpc>
                <a:spcPct val="100000"/>
              </a:lnSpc>
              <a:spcBef>
                <a:spcPts val="0"/>
              </a:spcBef>
              <a:spcAft>
                <a:spcPts val="0"/>
              </a:spcAft>
              <a:buSzPts val="2800"/>
              <a:buChar char="●"/>
            </a:pPr>
            <a:r>
              <a:rPr lang="en-US" sz="2800"/>
              <a:t>Help </a:t>
            </a:r>
            <a:r>
              <a:rPr b="0" i="0" lang="en-US" sz="2800" u="none">
                <a:solidFill>
                  <a:schemeClr val="dk1"/>
                </a:solidFill>
                <a:latin typeface="Calibri"/>
                <a:ea typeface="Calibri"/>
                <a:cs typeface="Calibri"/>
                <a:sym typeface="Calibri"/>
              </a:rPr>
              <a:t>for bag lunches and dinners</a:t>
            </a:r>
            <a:endParaRPr b="0" i="0" sz="2800" u="none">
              <a:solidFill>
                <a:schemeClr val="dk1"/>
              </a:solidFill>
              <a:latin typeface="Calibri"/>
              <a:ea typeface="Calibri"/>
              <a:cs typeface="Calibri"/>
              <a:sym typeface="Calibri"/>
            </a:endParaRPr>
          </a:p>
          <a:p>
            <a:pPr indent="-406400" lvl="0" marL="457200" rtl="0">
              <a:spcBef>
                <a:spcPts val="0"/>
              </a:spcBef>
              <a:spcAft>
                <a:spcPts val="0"/>
              </a:spcAft>
              <a:buSzPts val="2800"/>
              <a:buChar char="●"/>
            </a:pPr>
            <a:r>
              <a:rPr lang="en-US" sz="2800"/>
              <a:t>Parents/Students Working Concessions Stand:</a:t>
            </a:r>
            <a:endParaRPr sz="2800"/>
          </a:p>
          <a:p>
            <a:pPr indent="-381000" lvl="1" marL="914400" rtl="0">
              <a:spcBef>
                <a:spcPts val="0"/>
              </a:spcBef>
              <a:spcAft>
                <a:spcPts val="0"/>
              </a:spcAft>
              <a:buSzPts val="2400"/>
              <a:buChar char="–"/>
            </a:pPr>
            <a:r>
              <a:rPr lang="en-US" sz="2400"/>
              <a:t>Varsity Games: $50</a:t>
            </a:r>
            <a:endParaRPr sz="2400"/>
          </a:p>
          <a:p>
            <a:pPr indent="-381000" lvl="1" marL="914400" rtl="0">
              <a:spcBef>
                <a:spcPts val="0"/>
              </a:spcBef>
              <a:spcAft>
                <a:spcPts val="0"/>
              </a:spcAft>
              <a:buSzPts val="2400"/>
              <a:buChar char="–"/>
            </a:pPr>
            <a:r>
              <a:rPr lang="en-US" sz="2400"/>
              <a:t>Varsity Clean Up:  $25 (stadium morning after home game)</a:t>
            </a:r>
            <a:endParaRPr sz="2400"/>
          </a:p>
          <a:p>
            <a:pPr indent="-381000" lvl="1" marL="914400" rtl="0">
              <a:spcBef>
                <a:spcPts val="0"/>
              </a:spcBef>
              <a:spcAft>
                <a:spcPts val="0"/>
              </a:spcAft>
              <a:buSzPts val="2400"/>
              <a:buChar char="–"/>
            </a:pPr>
            <a:r>
              <a:rPr lang="en-US" sz="2400"/>
              <a:t>JV/Freshman: $50 (includes cleaning stadium after game)</a:t>
            </a:r>
            <a:endParaRPr sz="2800"/>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p:txBody>
      </p:sp>
      <p:sp>
        <p:nvSpPr>
          <p:cNvPr id="141" name="Google Shape;141;p21"/>
          <p:cNvSpPr txBox="1"/>
          <p:nvPr>
            <p:ph type="title"/>
          </p:nvPr>
        </p:nvSpPr>
        <p:spPr>
          <a:xfrm>
            <a:off x="639762" y="1295400"/>
            <a:ext cx="8115300" cy="114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4400"/>
              <a:buFont typeface="Calibri"/>
              <a:buNone/>
            </a:pPr>
            <a:br>
              <a:rPr b="1" i="0" lang="en-US" sz="4400" u="none" cap="none" strike="noStrike">
                <a:solidFill>
                  <a:schemeClr val="dk1"/>
                </a:solidFill>
                <a:latin typeface="Calibri"/>
                <a:ea typeface="Calibri"/>
                <a:cs typeface="Calibri"/>
                <a:sym typeface="Calibri"/>
              </a:rPr>
            </a:br>
            <a:r>
              <a:rPr b="1" i="0" lang="en-US" sz="4400" u="none" cap="none" strike="noStrike">
                <a:solidFill>
                  <a:schemeClr val="dk1"/>
                </a:solidFill>
                <a:latin typeface="Calibri"/>
                <a:ea typeface="Calibri"/>
                <a:cs typeface="Calibri"/>
                <a:sym typeface="Calibri"/>
              </a:rPr>
              <a:t>2</a:t>
            </a:r>
            <a:r>
              <a:rPr b="1" baseline="30000" i="0" lang="en-US" sz="4400" u="none" cap="none" strike="noStrike">
                <a:solidFill>
                  <a:schemeClr val="dk1"/>
                </a:solidFill>
                <a:latin typeface="Calibri"/>
                <a:ea typeface="Calibri"/>
                <a:cs typeface="Calibri"/>
                <a:sym typeface="Calibri"/>
              </a:rPr>
              <a:t>nd</a:t>
            </a:r>
            <a:r>
              <a:rPr b="1" i="0" lang="en-US" sz="4400" u="none" cap="none" strike="noStrike">
                <a:solidFill>
                  <a:schemeClr val="dk1"/>
                </a:solidFill>
                <a:latin typeface="Calibri"/>
                <a:ea typeface="Calibri"/>
                <a:cs typeface="Calibri"/>
                <a:sym typeface="Calibri"/>
              </a:rPr>
              <a:t> VICE-PRESIDENT</a:t>
            </a:r>
            <a:br>
              <a:rPr b="0" i="0" lang="en-US" sz="4400" u="none" cap="none" strike="noStrike">
                <a:solidFill>
                  <a:schemeClr val="dk1"/>
                </a:solidFill>
                <a:latin typeface="Anton"/>
                <a:ea typeface="Anton"/>
                <a:cs typeface="Anton"/>
                <a:sym typeface="Anton"/>
              </a:rPr>
            </a:b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